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56" r:id="rId3"/>
    <p:sldId id="259" r:id="rId4"/>
    <p:sldId id="277" r:id="rId5"/>
    <p:sldId id="278" r:id="rId6"/>
    <p:sldId id="280" r:id="rId7"/>
    <p:sldId id="281" r:id="rId8"/>
    <p:sldId id="279" r:id="rId9"/>
    <p:sldId id="284" r:id="rId10"/>
    <p:sldId id="283" r:id="rId11"/>
    <p:sldId id="287" r:id="rId12"/>
    <p:sldId id="286" r:id="rId13"/>
    <p:sldId id="288" r:id="rId14"/>
    <p:sldId id="289" r:id="rId15"/>
    <p:sldId id="290" r:id="rId16"/>
    <p:sldId id="292" r:id="rId17"/>
    <p:sldId id="291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42"/>
    </p:embeddedFont>
    <p:embeddedFont>
      <p:font typeface="KoPub돋움체 Bold" panose="02020603020101020101" pitchFamily="18" charset="-127"/>
      <p:regular r:id="rId43"/>
    </p:embeddedFont>
    <p:embeddedFont>
      <p:font typeface="KoPub돋움체 Light" panose="0202060302010102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KoPub바탕체 Light" panose="00000300000000000000" pitchFamily="2" charset="-127"/>
      <p:regular r:id="rId47"/>
    </p:embeddedFont>
    <p:embeddedFont>
      <p:font typeface="KoPub바탕체 Bold" panose="00000800000000000000" pitchFamily="2" charset="-12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543" userDrawn="1">
          <p15:clr>
            <a:srgbClr val="A4A3A4"/>
          </p15:clr>
        </p15:guide>
        <p15:guide id="2" pos="72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상림" initials="윤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29A"/>
    <a:srgbClr val="93246B"/>
    <a:srgbClr val="BA1E30"/>
    <a:srgbClr val="70AD47"/>
    <a:srgbClr val="D52F57"/>
    <a:srgbClr val="C6284E"/>
    <a:srgbClr val="1D2879"/>
    <a:srgbClr val="212E8B"/>
    <a:srgbClr val="202B78"/>
    <a:srgbClr val="1C27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9732" autoAdjust="0"/>
  </p:normalViewPr>
  <p:slideViewPr>
    <p:cSldViewPr snapToGrid="0">
      <p:cViewPr varScale="1">
        <p:scale>
          <a:sx n="93" d="100"/>
          <a:sy n="93" d="100"/>
        </p:scale>
        <p:origin x="-120" y="-96"/>
      </p:cViewPr>
      <p:guideLst>
        <p:guide orient="horz" pos="3543"/>
        <p:guide pos="74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5BBA6D-1B79-4D86-BE59-1635547E1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319B5D7-6F74-43C7-BD10-A59361E38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A4A5BAE-A209-4E4A-A07A-9C3A2148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1571F7B-C1B7-4533-B22B-2A93B4F6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37C1D2-3240-47C0-94D0-7BBDFBD2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13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6C28C76-1C28-40C2-86A8-A0679788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46CD396-E90C-413B-87E7-2718DB97C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1D98279-8678-496A-AF21-88607012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028F4C-E0E2-49B0-877B-FD88A3E2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09E3976-6A9F-45F7-A951-C220D82E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0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FB35914-A164-489D-A3EA-CF69ACC97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DD7D814-CF3C-4C58-B8B3-A28A8935D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DCBA4A-6F49-4203-AE1B-C5ABD275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D236FC-01B3-45D3-BA8C-D5D3EAB3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498934-1910-4801-995F-22AC925D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88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A93A24-EB23-440C-9FE1-9F8060DA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0D04D89-9877-4524-A43D-FBED95630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F3A47B5-601A-42AA-99CF-196E498C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B5C1022-279B-40FA-AFDA-E9643C85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FEEBB13-77A5-4C96-9568-07E10887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05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C3BF67-EAEA-420E-AAB8-5DE170F6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F075A4F-EEE5-4279-BB5B-6261690E2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FEE7B9C-9188-4BC4-BE23-79F5B93B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8AF782-88B8-4478-A4D2-8F4CB8DF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F7DFDC9-0EBF-48D0-9D08-21C6A358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28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627D905-A100-4CC4-AF35-D65F2D05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DDD4ECF-C8CE-44A5-8237-AEFF1B35C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851E726-9299-4F8F-8ACB-C5B2F5B8B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D298CC-490A-41A5-BBF9-82EB9D96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4770D7B-D401-43FB-9EFC-0EB77827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C0A32E1-2F06-4134-ACA5-A3733B6F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6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2D2808-84E0-4872-B967-A0F4CCBD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857AD60-BB85-43FB-A098-EE19DE7AF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D692FF2-5F03-4A7A-907E-76F29D255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D63E3DC-3FB6-42BA-AE3F-48B0E7359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3BD7062-269C-4EC0-8C37-98751E2DA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4CA8D6A1-09EC-4D7C-9667-60305AA1D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68DB7A1-ACBA-4607-9E22-6452EB47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456B57E-1C5A-4A73-85FD-CBD1BB5A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5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F79594-7D4F-4F18-A31D-A3F130B4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F80C489F-CF4E-4069-BAC2-F96EB490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0C4E5EB-D5A0-4F79-BD1A-FF8AE7A5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0D72D92-EF40-48E2-9805-D5B7AB9E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45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A4B5481-0A20-4307-9DEC-01D4700D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455002C-6EC2-4C8D-BF5B-68EB9503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B5EE6C3-AFCE-4D2C-B3A8-8FAEB34C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9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B54D23-7DFE-435E-A219-F7FC2F36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ABF89CA-D379-4C7F-B09F-83B64544B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3855229-DB64-4A89-9FBE-8A6B4A128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90B7DD4-BCDA-4C55-9E22-C204AAEF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902B462-CB59-4B78-817D-1589A392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24E8603-ADE1-41D0-A43B-85585D8E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5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A328D9-4656-420F-B0E6-C3D8F593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9468BBF-2871-4013-B538-F943D2AB8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7144D7D-8A4F-4E84-A4FD-CF1F46B4B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FE43B24-F69D-409C-BEB4-7557AF88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05F19D8-7CF7-4F77-A0E7-0BF20F611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26FEDC6-8F03-47BA-B004-8200F4BD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3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tx1"/>
            </a:gs>
            <a:gs pos="89000">
              <a:schemeClr val="tx1">
                <a:lumMod val="75000"/>
                <a:lumOff val="2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3378947-2215-4BE6-B9E8-39667F08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9406891-FE75-4F17-BC76-50E89BA37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0B2535-4955-47C1-AB82-D9B5FE374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6EDD9-DA31-4259-945C-6C7C5939E413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7AA1194-94E9-4F14-9F6E-27C8E7D9C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1E8E63D-A06C-46E8-ABD8-7E1D58015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FCFB9-FCE7-4D8C-9318-3AF904598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77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ME\Desktop\nowondain_main_special_b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42" t="12769" b="8873"/>
          <a:stretch/>
        </p:blipFill>
        <p:spPr bwMode="auto">
          <a:xfrm>
            <a:off x="-1" y="0"/>
            <a:ext cx="12272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86CABCA-5564-442D-86ED-20660FF79E86}"/>
              </a:ext>
            </a:extLst>
          </p:cNvPr>
          <p:cNvSpPr/>
          <p:nvPr/>
        </p:nvSpPr>
        <p:spPr>
          <a:xfrm>
            <a:off x="1388228" y="933208"/>
            <a:ext cx="2197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쌍용교육센터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Console Project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25699E1C-533A-4F07-9EBA-5F3287855AD6}"/>
              </a:ext>
            </a:extLst>
          </p:cNvPr>
          <p:cNvCxnSpPr>
            <a:cxnSpLocks/>
          </p:cNvCxnSpPr>
          <p:nvPr/>
        </p:nvCxnSpPr>
        <p:spPr>
          <a:xfrm flipH="1">
            <a:off x="1484693" y="1509374"/>
            <a:ext cx="12743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D3CC398-E026-4B85-8419-C23E4199AD40}"/>
              </a:ext>
            </a:extLst>
          </p:cNvPr>
          <p:cNvSpPr/>
          <p:nvPr/>
        </p:nvSpPr>
        <p:spPr>
          <a:xfrm>
            <a:off x="1343777" y="5399528"/>
            <a:ext cx="37507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조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|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고민지 고수경 김승연 김시현 백재민 정혜인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F234924-0A06-4C10-B131-5C7D16B69B08}"/>
              </a:ext>
            </a:extLst>
          </p:cNvPr>
          <p:cNvSpPr/>
          <p:nvPr/>
        </p:nvSpPr>
        <p:spPr>
          <a:xfrm>
            <a:off x="1343778" y="1859340"/>
            <a:ext cx="56477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52F5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바른치과</a:t>
            </a:r>
            <a:endParaRPr lang="en-US" altLang="ko-KR" sz="48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52F5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4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52F5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통합 관리</a:t>
            </a:r>
            <a:r>
              <a:rPr lang="en-US" altLang="ko-KR" sz="4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52F5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lang="ko-KR" altLang="en-US" sz="4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52F5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예약 시스템</a:t>
            </a:r>
            <a:endParaRPr lang="en-US" altLang="ko-KR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52F5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7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70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75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2986" y="900379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메인 화면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254290" y="5724823"/>
            <a:ext cx="1867818" cy="369332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54290" y="5716397"/>
            <a:ext cx="186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 초기화면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282" y="1068615"/>
            <a:ext cx="7139834" cy="443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2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33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35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29296" y="5464666"/>
            <a:ext cx="1695228" cy="523218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메인 화면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회원가입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671966" y="5572423"/>
            <a:ext cx="1733168" cy="369332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21094" y="900379"/>
            <a:ext cx="8067661" cy="5087507"/>
            <a:chOff x="3808140" y="1239021"/>
            <a:chExt cx="6336704" cy="3995957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140" y="1241551"/>
              <a:ext cx="2758195" cy="3456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556" y="1239021"/>
              <a:ext cx="2592288" cy="467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556" y="1830751"/>
              <a:ext cx="2592288" cy="47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556" y="2428978"/>
              <a:ext cx="2592288" cy="47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556" y="3027205"/>
              <a:ext cx="2592288" cy="47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556" y="3625432"/>
              <a:ext cx="2592288" cy="47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556" y="4223658"/>
              <a:ext cx="2592288" cy="47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8168045" y="4908655"/>
              <a:ext cx="1361308" cy="29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유효성 검사 과정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21480" y="4824017"/>
              <a:ext cx="1331511" cy="410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회원가입 양식 입력</a:t>
              </a:r>
              <a:r>
                <a:rPr lang="en-US" altLang="ko-KR" sz="14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4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 등록 완료</a:t>
              </a:r>
              <a:endPara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35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46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48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386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메인 화면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로그인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73830" y="1255125"/>
            <a:ext cx="5475458" cy="4560807"/>
            <a:chOff x="3630029" y="1094842"/>
            <a:chExt cx="4733743" cy="3942992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695" y="1094842"/>
              <a:ext cx="4728415" cy="876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694" y="2123120"/>
              <a:ext cx="4728412" cy="58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693" y="2855132"/>
              <a:ext cx="4731079" cy="1204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029" y="4211214"/>
              <a:ext cx="4731078" cy="826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8857833" y="2725477"/>
            <a:ext cx="2638864" cy="1116761"/>
            <a:chOff x="8770993" y="2429728"/>
            <a:chExt cx="2638864" cy="1116761"/>
          </a:xfrm>
        </p:grpSpPr>
        <p:sp>
          <p:nvSpPr>
            <p:cNvPr id="7" name="직사각형 6"/>
            <p:cNvSpPr/>
            <p:nvPr/>
          </p:nvSpPr>
          <p:spPr>
            <a:xfrm>
              <a:off x="8770993" y="2429728"/>
              <a:ext cx="2638864" cy="342637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70993" y="2464588"/>
              <a:ext cx="2638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잘못된 비밀번호로 로그인 시도 </a:t>
              </a:r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+5</a:t>
              </a:r>
              <a:endPara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770993" y="3203852"/>
              <a:ext cx="2638864" cy="342637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057131" y="3221281"/>
              <a:ext cx="2066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비밀번호 재설정 자동 진입</a:t>
              </a:r>
            </a:p>
          </p:txBody>
        </p:sp>
        <p:sp>
          <p:nvSpPr>
            <p:cNvPr id="38" name="갈매기형 수장 37"/>
            <p:cNvSpPr/>
            <p:nvPr/>
          </p:nvSpPr>
          <p:spPr>
            <a:xfrm rot="5400000">
              <a:off x="10046720" y="2913191"/>
              <a:ext cx="87408" cy="173678"/>
            </a:xfrm>
            <a:prstGeom prst="chevron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131288" y="690526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PW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재설정</a:t>
            </a:r>
          </a:p>
        </p:txBody>
      </p:sp>
    </p:spTree>
    <p:extLst>
      <p:ext uri="{BB962C8B-B14F-4D97-AF65-F5344CB8AC3E}">
        <p14:creationId xmlns:p14="http://schemas.microsoft.com/office/powerpoint/2010/main" val="41292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47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50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53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로그인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메인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809797BD-22A0-41DC-9DE6-10CCFDF63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90" y="1966273"/>
            <a:ext cx="4902164" cy="1837494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36" y="1961001"/>
            <a:ext cx="4902164" cy="18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117810" y="4233090"/>
            <a:ext cx="2984616" cy="369332"/>
            <a:chOff x="3561327" y="4148613"/>
            <a:chExt cx="2984616" cy="369332"/>
          </a:xfrm>
        </p:grpSpPr>
        <p:sp>
          <p:nvSpPr>
            <p:cNvPr id="40" name="직사각형 39"/>
            <p:cNvSpPr/>
            <p:nvPr/>
          </p:nvSpPr>
          <p:spPr>
            <a:xfrm>
              <a:off x="3677441" y="4148613"/>
              <a:ext cx="2752388" cy="369332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61327" y="4148613"/>
              <a:ext cx="2984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관리자 로그인 </a:t>
              </a:r>
              <a:r>
                <a:rPr lang="en-US" altLang="ko-KR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- </a:t>
              </a:r>
              <a:r>
                <a:rPr lang="ko-KR" altLang="en-US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메인 화면</a:t>
              </a:r>
              <a:endPara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098164" y="4233090"/>
            <a:ext cx="2984616" cy="369332"/>
            <a:chOff x="3561327" y="4148613"/>
            <a:chExt cx="2984616" cy="369332"/>
          </a:xfrm>
        </p:grpSpPr>
        <p:sp>
          <p:nvSpPr>
            <p:cNvPr id="44" name="직사각형 43"/>
            <p:cNvSpPr/>
            <p:nvPr/>
          </p:nvSpPr>
          <p:spPr>
            <a:xfrm>
              <a:off x="3677441" y="4148613"/>
              <a:ext cx="2752388" cy="369332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61327" y="4148613"/>
              <a:ext cx="2984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관리자 로그아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웃</a:t>
              </a:r>
              <a:endPara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6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47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50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492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spc="-1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스케줄표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확인</a:t>
            </a:r>
            <a:endParaRPr lang="en-US" altLang="ko-KR" sz="12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0FD427EE-66BF-47D8-94D9-8FD89015D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27" y="1077067"/>
            <a:ext cx="4632358" cy="369283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B4CC3D44-81AD-4D93-B7B4-8E0E1F2B4C8F}"/>
              </a:ext>
            </a:extLst>
          </p:cNvPr>
          <p:cNvGrpSpPr/>
          <p:nvPr/>
        </p:nvGrpSpPr>
        <p:grpSpPr>
          <a:xfrm>
            <a:off x="7548171" y="690526"/>
            <a:ext cx="4084601" cy="4066666"/>
            <a:chOff x="6991123" y="1601468"/>
            <a:chExt cx="4362674" cy="4343623"/>
          </a:xfrm>
        </p:grpSpPr>
        <p:pic>
          <p:nvPicPr>
            <p:cNvPr id="32" name="그림 31">
              <a:extLst>
                <a:ext uri="{FF2B5EF4-FFF2-40B4-BE49-F238E27FC236}">
                  <a16:creationId xmlns="" xmlns:a16="http://schemas.microsoft.com/office/drawing/2014/main" id="{EE59F107-F78D-4883-B17A-79855B9E4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123" y="1601468"/>
              <a:ext cx="4362674" cy="4343623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CCF7DF12-A029-4F1F-9609-DCAA23DC66EB}"/>
                </a:ext>
              </a:extLst>
            </p:cNvPr>
            <p:cNvSpPr/>
            <p:nvPr/>
          </p:nvSpPr>
          <p:spPr>
            <a:xfrm>
              <a:off x="6991123" y="1601469"/>
              <a:ext cx="4362674" cy="424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2" rIns="162560" bIns="8128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71598" y="5094846"/>
            <a:ext cx="2984616" cy="369332"/>
            <a:chOff x="3561327" y="4148613"/>
            <a:chExt cx="2984616" cy="369332"/>
          </a:xfrm>
        </p:grpSpPr>
        <p:sp>
          <p:nvSpPr>
            <p:cNvPr id="35" name="직사각형 34"/>
            <p:cNvSpPr/>
            <p:nvPr/>
          </p:nvSpPr>
          <p:spPr>
            <a:xfrm>
              <a:off x="3677441" y="4148613"/>
              <a:ext cx="2752388" cy="369332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61327" y="4148613"/>
              <a:ext cx="2984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 개인 스케줄 확인</a:t>
              </a:r>
              <a:endPara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098163" y="5094846"/>
            <a:ext cx="2984616" cy="369332"/>
            <a:chOff x="3561327" y="4148613"/>
            <a:chExt cx="2984616" cy="369332"/>
          </a:xfrm>
        </p:grpSpPr>
        <p:sp>
          <p:nvSpPr>
            <p:cNvPr id="38" name="직사각형 37"/>
            <p:cNvSpPr/>
            <p:nvPr/>
          </p:nvSpPr>
          <p:spPr>
            <a:xfrm>
              <a:off x="3677441" y="4148613"/>
              <a:ext cx="2752388" cy="369332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61327" y="4148613"/>
              <a:ext cx="2984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스케줄 상세보기</a:t>
              </a:r>
              <a:endPara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873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48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53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36588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36588" y="900379"/>
            <a:ext cx="1521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 진료 정보</a:t>
            </a:r>
            <a:endParaRPr lang="en-US" altLang="ko-KR" sz="12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FDE3880-26C6-411C-972D-2DEF67096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86" y="3636667"/>
            <a:ext cx="3643061" cy="19865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9D776A0B-0265-48DA-8C98-429A8DB1C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86" y="761120"/>
            <a:ext cx="3643061" cy="20016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06032BB4-F0BE-4FD2-A00E-13B0BBEC74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682" y="761120"/>
            <a:ext cx="2994339" cy="4830462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332647" y="2807019"/>
            <a:ext cx="2958940" cy="338554"/>
            <a:chOff x="3574165" y="4148613"/>
            <a:chExt cx="2958940" cy="338554"/>
          </a:xfrm>
        </p:grpSpPr>
        <p:sp>
          <p:nvSpPr>
            <p:cNvPr id="33" name="직사각형 32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74165" y="4148613"/>
              <a:ext cx="295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환자 이름으로 진료 정보 검색</a:t>
              </a:r>
              <a:endPara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332647" y="5693830"/>
            <a:ext cx="2958940" cy="338554"/>
            <a:chOff x="3574165" y="4148613"/>
            <a:chExt cx="2958940" cy="338554"/>
          </a:xfrm>
        </p:grpSpPr>
        <p:sp>
          <p:nvSpPr>
            <p:cNvPr id="36" name="직사각형 35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574165" y="4148613"/>
              <a:ext cx="295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선택한 환자의 진료 기록 출력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608682" y="5693830"/>
            <a:ext cx="2958940" cy="338554"/>
            <a:chOff x="3574165" y="4148613"/>
            <a:chExt cx="2958940" cy="338554"/>
          </a:xfrm>
        </p:grpSpPr>
        <p:sp>
          <p:nvSpPr>
            <p:cNvPr id="41" name="직사각형 40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74165" y="4148613"/>
              <a:ext cx="295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번호 선택 시 진단서 출력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131288" y="690526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진료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정보 검색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83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50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55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36588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36588" y="900379"/>
            <a:ext cx="1521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 진료 정보</a:t>
            </a:r>
            <a:endParaRPr lang="en-US" altLang="ko-KR" sz="12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31288" y="690526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진료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정보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D80977F7-E660-4E3A-A818-AC6BA6DF35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09" y="1454133"/>
            <a:ext cx="3161741" cy="34190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8ACAD843-AFE4-42F2-91E8-65F09B3DDA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76" y="1454133"/>
            <a:ext cx="3181543" cy="3419084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101682" y="5151819"/>
            <a:ext cx="3971936" cy="584775"/>
            <a:chOff x="3574165" y="4148613"/>
            <a:chExt cx="2958940" cy="584775"/>
          </a:xfrm>
        </p:grpSpPr>
        <p:sp>
          <p:nvSpPr>
            <p:cNvPr id="42" name="직사각형 41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74165" y="4148613"/>
              <a:ext cx="2958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진료 정보를 작성할 환자 이름 입력</a:t>
              </a:r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정보 확인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059624" y="5649610"/>
            <a:ext cx="6056052" cy="338554"/>
            <a:chOff x="3574165" y="4148613"/>
            <a:chExt cx="2958940" cy="338554"/>
          </a:xfrm>
        </p:grpSpPr>
        <p:sp>
          <p:nvSpPr>
            <p:cNvPr id="45" name="직사각형 44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74165" y="4148613"/>
              <a:ext cx="295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시술번호 선택 후 의사 소견 작성</a:t>
              </a:r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진료 정보 저장</a:t>
              </a:r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다음 진료 예약 가능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3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47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50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3388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직원 정보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5CD4DD46-D0AD-4E1B-98F8-D54E67470FBA}"/>
              </a:ext>
            </a:extLst>
          </p:cNvPr>
          <p:cNvGrpSpPr/>
          <p:nvPr/>
        </p:nvGrpSpPr>
        <p:grpSpPr>
          <a:xfrm>
            <a:off x="4300798" y="690526"/>
            <a:ext cx="5325737" cy="5594595"/>
            <a:chOff x="515879" y="1507761"/>
            <a:chExt cx="7100810" cy="7459460"/>
          </a:xfrm>
        </p:grpSpPr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D033EE04-99AC-43D5-B08C-D846BBCDC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03"/>
            <a:stretch/>
          </p:blipFill>
          <p:spPr>
            <a:xfrm>
              <a:off x="515879" y="3845701"/>
              <a:ext cx="7100810" cy="512152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="" xmlns:a16="http://schemas.microsoft.com/office/drawing/2014/main" id="{D033EE04-99AC-43D5-B08C-D846BBCDC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376"/>
            <a:stretch/>
          </p:blipFill>
          <p:spPr>
            <a:xfrm>
              <a:off x="515879" y="1507761"/>
              <a:ext cx="7100808" cy="2286424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9912804" y="3259723"/>
            <a:ext cx="1733646" cy="338554"/>
            <a:chOff x="3574165" y="4148613"/>
            <a:chExt cx="2958940" cy="338554"/>
          </a:xfrm>
        </p:grpSpPr>
        <p:sp>
          <p:nvSpPr>
            <p:cNvPr id="42" name="직사각형 41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74165" y="4148613"/>
              <a:ext cx="295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근무자 목록 확인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2131288" y="690526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직원 목록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29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44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46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3388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직원 정보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258549" y="5007027"/>
            <a:ext cx="2772060" cy="584775"/>
            <a:chOff x="3574165" y="4148613"/>
            <a:chExt cx="2958940" cy="584775"/>
          </a:xfrm>
        </p:grpSpPr>
        <p:sp>
          <p:nvSpPr>
            <p:cNvPr id="42" name="직사각형 41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74165" y="4148613"/>
              <a:ext cx="2958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양식에 따라 입력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직원 추가</a:t>
              </a: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131288" y="690526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직원 추가 및 삭제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2423FC5C-FEEC-4D2A-AEB3-8A09519EE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81" y="1454133"/>
            <a:ext cx="3560197" cy="344696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031D509B-5A98-4F61-B0DA-09D499885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48" y="2578850"/>
            <a:ext cx="3676929" cy="1700300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8353051" y="5007027"/>
            <a:ext cx="1119722" cy="338554"/>
            <a:chOff x="3574165" y="4148613"/>
            <a:chExt cx="2958940" cy="338554"/>
          </a:xfrm>
        </p:grpSpPr>
        <p:sp>
          <p:nvSpPr>
            <p:cNvPr id="37" name="직사각형 36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74165" y="4148613"/>
              <a:ext cx="295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직원 삭제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584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45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47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매출액 조회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11EA8AC2-F1EE-4DEC-9588-AE24A432E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36" y="1177378"/>
            <a:ext cx="4710327" cy="350304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339369" y="5024115"/>
            <a:ext cx="5443663" cy="584775"/>
            <a:chOff x="3574165" y="4148613"/>
            <a:chExt cx="2958940" cy="584775"/>
          </a:xfrm>
        </p:grpSpPr>
        <p:sp>
          <p:nvSpPr>
            <p:cNvPr id="33" name="직사각형 32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74165" y="4148613"/>
              <a:ext cx="2958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선택한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달의 매출액 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직원 급여 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재료비 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세금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비용 출력</a:t>
              </a:r>
              <a:endPara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432827" y="5458460"/>
            <a:ext cx="3256746" cy="1077218"/>
            <a:chOff x="3574165" y="4148613"/>
            <a:chExt cx="2958940" cy="1077218"/>
          </a:xfrm>
        </p:grpSpPr>
        <p:sp>
          <p:nvSpPr>
            <p:cNvPr id="39" name="직사각형 38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74165" y="4148613"/>
              <a:ext cx="29589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비용 합계 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매출액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합계</a:t>
              </a:r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순수익 출력</a:t>
              </a:r>
              <a:endPara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77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7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" b="157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9552E25-DD81-4B87-A1AF-B3B6B7C0CEEB}"/>
              </a:ext>
            </a:extLst>
          </p:cNvPr>
          <p:cNvSpPr txBox="1"/>
          <p:nvPr/>
        </p:nvSpPr>
        <p:spPr>
          <a:xfrm>
            <a:off x="8425383" y="754879"/>
            <a:ext cx="27382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  </a:t>
            </a:r>
            <a:r>
              <a:rPr lang="ko-KR" altLang="en-US" sz="4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    차  </a:t>
            </a:r>
            <a:r>
              <a:rPr lang="en-US" altLang="ko-KR" sz="4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]</a:t>
            </a:r>
            <a:endParaRPr lang="ko-KR" altLang="en-US" sz="4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77669" y="2115284"/>
            <a:ext cx="25859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개발환경 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en-US" altLang="ko-KR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기획의도 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 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</a:p>
          <a:p>
            <a:pPr algn="r"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구조 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 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</a:p>
          <a:p>
            <a:pPr algn="r"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구현목표 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 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</a:p>
          <a:p>
            <a:pPr algn="r"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기능구현 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</a:p>
          <a:p>
            <a:pPr algn="r"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 일정 및 분담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 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en-US" altLang="ko-KR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86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63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65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3388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재고 관리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37135494-AA08-4929-B164-3C4067EC20DA}"/>
              </a:ext>
            </a:extLst>
          </p:cNvPr>
          <p:cNvGrpSpPr/>
          <p:nvPr/>
        </p:nvGrpSpPr>
        <p:grpSpPr>
          <a:xfrm>
            <a:off x="2954638" y="1232454"/>
            <a:ext cx="3919834" cy="4397429"/>
            <a:chOff x="869681" y="459303"/>
            <a:chExt cx="5226319" cy="5863238"/>
          </a:xfrm>
        </p:grpSpPr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BDA0FA93-6192-474F-9986-5D16EBF3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1" y="459303"/>
              <a:ext cx="5226319" cy="586323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="" xmlns:a16="http://schemas.microsoft.com/office/drawing/2014/main" id="{13E5C482-E95C-4F08-B038-5E0772418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5044" y="3805571"/>
              <a:ext cx="704673" cy="27724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="" xmlns:a16="http://schemas.microsoft.com/office/drawing/2014/main" id="{1C9FB2E5-B2DF-4B27-8B2D-556F49EB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3858" y="3881718"/>
              <a:ext cx="313720" cy="20110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C0429379-B17F-438C-A536-B00540F96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2031" y="3919113"/>
              <a:ext cx="416088" cy="163707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21EAB35B-A978-4BAC-9C07-81A84DA27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926" y="2560004"/>
            <a:ext cx="905337" cy="18223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E8EE8CDE-4A7D-491B-9B42-09A3F81DA6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87" y="1669462"/>
            <a:ext cx="4116882" cy="208429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50733431-0CF4-49A0-B488-D8BBAE898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88" y="4442690"/>
            <a:ext cx="4116883" cy="254822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131288" y="690526"/>
            <a:ext cx="2361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수량 확인 및 주문하기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954638" y="5803852"/>
            <a:ext cx="3919834" cy="338554"/>
            <a:chOff x="3574165" y="4148613"/>
            <a:chExt cx="2958940" cy="338554"/>
          </a:xfrm>
        </p:grpSpPr>
        <p:sp>
          <p:nvSpPr>
            <p:cNvPr id="53" name="직사각형 52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74165" y="4148613"/>
              <a:ext cx="295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현재 병원 재고의 이름 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단가 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잔여수량 출력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269687" y="3799626"/>
            <a:ext cx="4116882" cy="338554"/>
            <a:chOff x="3574165" y="4148613"/>
            <a:chExt cx="2958940" cy="338554"/>
          </a:xfrm>
        </p:grpSpPr>
        <p:sp>
          <p:nvSpPr>
            <p:cNvPr id="57" name="직사각형 56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74165" y="4148613"/>
              <a:ext cx="295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재고목록 및 자동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주문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수량 변경 기능</a:t>
              </a:r>
              <a:endPara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269687" y="4744701"/>
            <a:ext cx="4116882" cy="338554"/>
            <a:chOff x="3574165" y="4148613"/>
            <a:chExt cx="2958940" cy="338554"/>
          </a:xfrm>
        </p:grpSpPr>
        <p:sp>
          <p:nvSpPr>
            <p:cNvPr id="60" name="직사각형 59"/>
            <p:cNvSpPr/>
            <p:nvPr/>
          </p:nvSpPr>
          <p:spPr>
            <a:xfrm>
              <a:off x="3574165" y="4164002"/>
              <a:ext cx="2958940" cy="30777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574165" y="4148613"/>
              <a:ext cx="295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설정된 수량보다 작으면 다음 진료 후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자동 주문</a:t>
              </a:r>
              <a:endPara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1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67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69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48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온라인 상담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EE52DE5C-571D-4DA5-A65C-0033F46B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55" y="690526"/>
            <a:ext cx="4974773" cy="5412031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7909260" y="2252097"/>
            <a:ext cx="3910038" cy="584775"/>
            <a:chOff x="3787612" y="4148613"/>
            <a:chExt cx="2429892" cy="584775"/>
          </a:xfrm>
        </p:grpSpPr>
        <p:sp>
          <p:nvSpPr>
            <p:cNvPr id="44" name="직사각형 43"/>
            <p:cNvSpPr/>
            <p:nvPr/>
          </p:nvSpPr>
          <p:spPr>
            <a:xfrm>
              <a:off x="3787612" y="4164002"/>
              <a:ext cx="2429892" cy="56938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38689" y="4148613"/>
              <a:ext cx="2327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온라인 상담 게시판에 등록된 내용을</a:t>
              </a:r>
              <a:endPara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5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개씩 나누어 </a:t>
              </a:r>
              <a:r>
                <a:rPr lang="ko-KR" altLang="en-US" sz="1600" dirty="0" err="1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페이지별로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출력</a:t>
              </a:r>
              <a:endPara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827068" y="4834336"/>
            <a:ext cx="4074420" cy="338554"/>
            <a:chOff x="3787612" y="4148613"/>
            <a:chExt cx="2532047" cy="338554"/>
          </a:xfrm>
        </p:grpSpPr>
        <p:sp>
          <p:nvSpPr>
            <p:cNvPr id="62" name="직사각형 61"/>
            <p:cNvSpPr/>
            <p:nvPr/>
          </p:nvSpPr>
          <p:spPr>
            <a:xfrm>
              <a:off x="3838690" y="4164002"/>
              <a:ext cx="2429891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787612" y="4148613"/>
              <a:ext cx="2532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글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번호 </a:t>
              </a:r>
              <a:r>
                <a:rPr lang="ko-KR" altLang="en-US" sz="1600" dirty="0" err="1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선택시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질문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 확인</a:t>
              </a:r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답변 작성 가능</a:t>
              </a:r>
              <a:endPara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" name="아래쪽 화살표 4"/>
          <p:cNvSpPr/>
          <p:nvPr/>
        </p:nvSpPr>
        <p:spPr>
          <a:xfrm rot="16200000">
            <a:off x="7568930" y="2401884"/>
            <a:ext cx="186823" cy="285196"/>
          </a:xfrm>
          <a:prstGeom prst="downArrow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아래쪽 화살표 64"/>
          <p:cNvSpPr/>
          <p:nvPr/>
        </p:nvSpPr>
        <p:spPr>
          <a:xfrm rot="16200000">
            <a:off x="7568930" y="4869545"/>
            <a:ext cx="186823" cy="285196"/>
          </a:xfrm>
          <a:prstGeom prst="downArrow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96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53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56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27133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386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로그인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메인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8" r="39297" b="45443"/>
          <a:stretch/>
        </p:blipFill>
        <p:spPr bwMode="auto">
          <a:xfrm>
            <a:off x="2685936" y="2276980"/>
            <a:ext cx="4550511" cy="79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936" y="4295665"/>
            <a:ext cx="4552935" cy="102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503" y="3171101"/>
            <a:ext cx="4553944" cy="1029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53140" r="39218" b="-678"/>
          <a:stretch/>
        </p:blipFill>
        <p:spPr bwMode="auto">
          <a:xfrm>
            <a:off x="7583516" y="2437687"/>
            <a:ext cx="4178300" cy="146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97" b="70117"/>
          <a:stretch/>
        </p:blipFill>
        <p:spPr bwMode="auto">
          <a:xfrm>
            <a:off x="2682503" y="1177378"/>
            <a:ext cx="4550512" cy="1004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3394269" y="5455236"/>
            <a:ext cx="3126980" cy="338554"/>
            <a:chOff x="3787612" y="4148613"/>
            <a:chExt cx="2532047" cy="338554"/>
          </a:xfrm>
        </p:grpSpPr>
        <p:sp>
          <p:nvSpPr>
            <p:cNvPr id="36" name="직사각형 35"/>
            <p:cNvSpPr/>
            <p:nvPr/>
          </p:nvSpPr>
          <p:spPr>
            <a:xfrm>
              <a:off x="3838690" y="4164002"/>
              <a:ext cx="2429891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7612" y="4148613"/>
              <a:ext cx="2532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로그인 시 다음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예약일 알림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172255" y="5455236"/>
            <a:ext cx="3000821" cy="338554"/>
            <a:chOff x="3838690" y="4148613"/>
            <a:chExt cx="2429891" cy="338554"/>
          </a:xfrm>
        </p:grpSpPr>
        <p:sp>
          <p:nvSpPr>
            <p:cNvPr id="45" name="직사각형 44"/>
            <p:cNvSpPr/>
            <p:nvPr/>
          </p:nvSpPr>
          <p:spPr>
            <a:xfrm>
              <a:off x="3838690" y="4164002"/>
              <a:ext cx="2429891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84923" y="4148613"/>
              <a:ext cx="19374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메인화면</a:t>
              </a:r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: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주요 기능 선택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830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61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63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병원 소개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11168" y="1321422"/>
            <a:ext cx="7700063" cy="4215155"/>
            <a:chOff x="2756225" y="1286367"/>
            <a:chExt cx="8684927" cy="4754287"/>
          </a:xfrm>
        </p:grpSpPr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6225" y="4475782"/>
              <a:ext cx="4011821" cy="1556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92" y="2793812"/>
              <a:ext cx="3240360" cy="3246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92" y="1286367"/>
              <a:ext cx="3240360" cy="1140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" name="그룹 37"/>
            <p:cNvGrpSpPr/>
            <p:nvPr/>
          </p:nvGrpSpPr>
          <p:grpSpPr>
            <a:xfrm>
              <a:off x="2756225" y="1286367"/>
              <a:ext cx="4011820" cy="1323901"/>
              <a:chOff x="716134" y="1384444"/>
              <a:chExt cx="3240360" cy="1069319"/>
            </a:xfrm>
          </p:grpSpPr>
          <p:pic>
            <p:nvPicPr>
              <p:cNvPr id="39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134" y="1384444"/>
                <a:ext cx="3240360" cy="1069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1187624" y="1536636"/>
                <a:ext cx="792088" cy="198020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2756225" y="2977358"/>
              <a:ext cx="4011821" cy="1131334"/>
              <a:chOff x="722705" y="2617148"/>
              <a:chExt cx="3240360" cy="913782"/>
            </a:xfrm>
          </p:grpSpPr>
          <p:pic>
            <p:nvPicPr>
              <p:cNvPr id="43" name="Picture 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705" y="2617148"/>
                <a:ext cx="3240360" cy="913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846292" y="2794609"/>
                <a:ext cx="792088" cy="157416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846292" y="2955548"/>
                <a:ext cx="792088" cy="15741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오른쪽 화살표 46"/>
            <p:cNvSpPr/>
            <p:nvPr/>
          </p:nvSpPr>
          <p:spPr>
            <a:xfrm rot="5400000">
              <a:off x="4654123" y="2710104"/>
              <a:ext cx="216024" cy="167417"/>
            </a:xfrm>
            <a:prstGeom prst="rightArrow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rot="5400000">
              <a:off x="4654123" y="4208528"/>
              <a:ext cx="216024" cy="167417"/>
            </a:xfrm>
            <a:prstGeom prst="rightArrow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53" name="꺾인 연결선 52"/>
            <p:cNvCxnSpPr>
              <a:stCxn id="43" idx="3"/>
              <a:endCxn id="34" idx="1"/>
            </p:cNvCxnSpPr>
            <p:nvPr/>
          </p:nvCxnSpPr>
          <p:spPr>
            <a:xfrm flipV="1">
              <a:off x="6768046" y="1856671"/>
              <a:ext cx="1432745" cy="1686354"/>
            </a:xfrm>
            <a:prstGeom prst="bentConnector3">
              <a:avLst>
                <a:gd name="adj1" fmla="val 50000"/>
              </a:avLst>
            </a:prstGeom>
            <a:ln w="88900">
              <a:solidFill>
                <a:schemeClr val="accent3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오른쪽 화살표 54"/>
            <p:cNvSpPr/>
            <p:nvPr/>
          </p:nvSpPr>
          <p:spPr>
            <a:xfrm rot="5400000">
              <a:off x="9721061" y="2549042"/>
              <a:ext cx="144016" cy="45720"/>
            </a:xfrm>
            <a:prstGeom prst="rightArrow">
              <a:avLst/>
            </a:prstGeom>
            <a:ln w="88900">
              <a:solidFill>
                <a:schemeClr val="accent3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2131288" y="690526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기본 정보 및 의료진 정보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5497710" y="5793790"/>
            <a:ext cx="3126980" cy="338554"/>
            <a:chOff x="3787612" y="4148613"/>
            <a:chExt cx="2532047" cy="338554"/>
          </a:xfrm>
        </p:grpSpPr>
        <p:sp>
          <p:nvSpPr>
            <p:cNvPr id="58" name="직사각형 57"/>
            <p:cNvSpPr/>
            <p:nvPr/>
          </p:nvSpPr>
          <p:spPr>
            <a:xfrm>
              <a:off x="3838690" y="4164002"/>
              <a:ext cx="2429891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787612" y="4148613"/>
              <a:ext cx="2532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병원 정보 및 의료진 소개 출력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0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69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71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386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내 진료 정보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내 정보 조회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96040" y="1513239"/>
            <a:ext cx="9189335" cy="3541238"/>
            <a:chOff x="3060497" y="1441039"/>
            <a:chExt cx="8129606" cy="3132857"/>
          </a:xfrm>
        </p:grpSpPr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1407" y="2180123"/>
              <a:ext cx="3578696" cy="1388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" name="그룹 36"/>
            <p:cNvGrpSpPr/>
            <p:nvPr/>
          </p:nvGrpSpPr>
          <p:grpSpPr>
            <a:xfrm>
              <a:off x="3064660" y="1441039"/>
              <a:ext cx="4073806" cy="1352504"/>
              <a:chOff x="367868" y="1473283"/>
              <a:chExt cx="4073806" cy="1352504"/>
            </a:xfrm>
          </p:grpSpPr>
          <p:pic>
            <p:nvPicPr>
              <p:cNvPr id="4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868" y="1473283"/>
                <a:ext cx="4073806" cy="1352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2333883" y="1648420"/>
                <a:ext cx="1131329" cy="198020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3060497" y="3408788"/>
              <a:ext cx="4073804" cy="1165108"/>
              <a:chOff x="363705" y="2964686"/>
              <a:chExt cx="4073804" cy="1165108"/>
            </a:xfrm>
          </p:grpSpPr>
          <p:pic>
            <p:nvPicPr>
              <p:cNvPr id="60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705" y="2964686"/>
                <a:ext cx="4073804" cy="1165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520323" y="3210520"/>
                <a:ext cx="1131329" cy="198020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62" name="오른쪽 화살표 61"/>
            <p:cNvSpPr/>
            <p:nvPr/>
          </p:nvSpPr>
          <p:spPr>
            <a:xfrm rot="5400000">
              <a:off x="4928379" y="3006061"/>
              <a:ext cx="216024" cy="167417"/>
            </a:xfrm>
            <a:prstGeom prst="rightArrow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갈매기형 수장 62"/>
            <p:cNvSpPr/>
            <p:nvPr/>
          </p:nvSpPr>
          <p:spPr>
            <a:xfrm>
              <a:off x="7324280" y="2769978"/>
              <a:ext cx="87408" cy="173678"/>
            </a:xfrm>
            <a:prstGeom prst="chevron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497710" y="5470625"/>
            <a:ext cx="3126980" cy="338554"/>
            <a:chOff x="3787612" y="4148613"/>
            <a:chExt cx="2532047" cy="338554"/>
          </a:xfrm>
        </p:grpSpPr>
        <p:sp>
          <p:nvSpPr>
            <p:cNvPr id="66" name="직사각형 65"/>
            <p:cNvSpPr/>
            <p:nvPr/>
          </p:nvSpPr>
          <p:spPr>
            <a:xfrm>
              <a:off x="3838690" y="4164002"/>
              <a:ext cx="2429891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787612" y="4148613"/>
              <a:ext cx="2532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현재 로그인한 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ID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 회원정보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8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50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55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386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내 진료 정보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내 정보 수정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2902928"/>
            <a:ext cx="4186436" cy="205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9" b="72425"/>
          <a:stretch/>
        </p:blipFill>
        <p:spPr bwMode="auto">
          <a:xfrm>
            <a:off x="7438081" y="2902928"/>
            <a:ext cx="4186436" cy="41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55" b="54527"/>
          <a:stretch/>
        </p:blipFill>
        <p:spPr bwMode="auto">
          <a:xfrm>
            <a:off x="7452319" y="3491417"/>
            <a:ext cx="4186436" cy="38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7885"/>
          <a:stretch/>
        </p:blipFill>
        <p:spPr bwMode="auto">
          <a:xfrm>
            <a:off x="7452319" y="4052968"/>
            <a:ext cx="4186436" cy="38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3131839" y="1264866"/>
            <a:ext cx="4186436" cy="1197321"/>
            <a:chOff x="467544" y="1059582"/>
            <a:chExt cx="4186436" cy="1197321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059582"/>
              <a:ext cx="4186436" cy="1197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2000510" y="1307059"/>
              <a:ext cx="1131329" cy="198020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40" name="오른쪽 화살표 39"/>
          <p:cNvSpPr/>
          <p:nvPr/>
        </p:nvSpPr>
        <p:spPr>
          <a:xfrm rot="5400000">
            <a:off x="5117044" y="2613936"/>
            <a:ext cx="216024" cy="167417"/>
          </a:xfrm>
          <a:prstGeom prst="rightArrow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152571" y="5470625"/>
            <a:ext cx="3817258" cy="338554"/>
            <a:chOff x="3787612" y="4148613"/>
            <a:chExt cx="2532047" cy="338554"/>
          </a:xfrm>
        </p:grpSpPr>
        <p:sp>
          <p:nvSpPr>
            <p:cNvPr id="44" name="직사각형 43"/>
            <p:cNvSpPr/>
            <p:nvPr/>
          </p:nvSpPr>
          <p:spPr>
            <a:xfrm>
              <a:off x="3838690" y="4164002"/>
              <a:ext cx="2429891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87612" y="4148613"/>
              <a:ext cx="2532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회원가입과 같은 유효성 검사 거쳐 정보 수정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8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53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57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386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내 진료 정보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진료 내역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37325" y="1262922"/>
            <a:ext cx="7247749" cy="4041872"/>
            <a:chOff x="3760387" y="1673713"/>
            <a:chExt cx="6591432" cy="36758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387" y="1673713"/>
              <a:ext cx="3762207" cy="107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284" y="2825840"/>
              <a:ext cx="3744415" cy="252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47"/>
            <a:stretch/>
          </p:blipFill>
          <p:spPr bwMode="auto">
            <a:xfrm>
              <a:off x="8119571" y="1673713"/>
              <a:ext cx="2232248" cy="2929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900441" y="2066049"/>
              <a:ext cx="876955" cy="198020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갈매기형 수장 40"/>
            <p:cNvSpPr/>
            <p:nvPr/>
          </p:nvSpPr>
          <p:spPr>
            <a:xfrm>
              <a:off x="7775000" y="3416353"/>
              <a:ext cx="87408" cy="173678"/>
            </a:xfrm>
            <a:prstGeom prst="chevron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152571" y="5470625"/>
            <a:ext cx="3817258" cy="338554"/>
            <a:chOff x="3787612" y="4148613"/>
            <a:chExt cx="2532047" cy="338554"/>
          </a:xfrm>
        </p:grpSpPr>
        <p:sp>
          <p:nvSpPr>
            <p:cNvPr id="47" name="직사각형 46"/>
            <p:cNvSpPr/>
            <p:nvPr/>
          </p:nvSpPr>
          <p:spPr>
            <a:xfrm>
              <a:off x="3838690" y="4164002"/>
              <a:ext cx="2429891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787612" y="4148613"/>
              <a:ext cx="2532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각 진료 내역 선택 시 진단서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8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57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59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진료 예약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예약하기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의사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날짜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선택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48288" y="1122570"/>
            <a:ext cx="7508398" cy="4197421"/>
            <a:chOff x="3348288" y="1245615"/>
            <a:chExt cx="6937807" cy="3878443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288" y="3899922"/>
              <a:ext cx="322141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799" y="1245615"/>
              <a:ext cx="2664296" cy="1594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799" y="2888068"/>
              <a:ext cx="2664296" cy="1567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2" name="그룹 31"/>
            <p:cNvGrpSpPr/>
            <p:nvPr/>
          </p:nvGrpSpPr>
          <p:grpSpPr>
            <a:xfrm>
              <a:off x="3363448" y="1250630"/>
              <a:ext cx="3240360" cy="1069319"/>
              <a:chOff x="889713" y="1008584"/>
              <a:chExt cx="3240360" cy="1069319"/>
            </a:xfrm>
          </p:grpSpPr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713" y="1008584"/>
                <a:ext cx="3240360" cy="1069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1403648" y="1304925"/>
                <a:ext cx="732940" cy="139382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3363448" y="2704891"/>
              <a:ext cx="3240360" cy="810090"/>
              <a:chOff x="889713" y="2151757"/>
              <a:chExt cx="3240360" cy="810090"/>
            </a:xfrm>
          </p:grpSpPr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713" y="2151757"/>
                <a:ext cx="3240360" cy="810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1001039" y="2355802"/>
                <a:ext cx="732940" cy="139382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40" name="오른쪽 화살표 39"/>
            <p:cNvSpPr/>
            <p:nvPr/>
          </p:nvSpPr>
          <p:spPr>
            <a:xfrm rot="5400000">
              <a:off x="4875615" y="2428711"/>
              <a:ext cx="216024" cy="167417"/>
            </a:xfrm>
            <a:prstGeom prst="rightArrow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2" name="오른쪽 화살표 41"/>
            <p:cNvSpPr/>
            <p:nvPr/>
          </p:nvSpPr>
          <p:spPr>
            <a:xfrm rot="5400000">
              <a:off x="4862946" y="3623743"/>
              <a:ext cx="216024" cy="167417"/>
            </a:xfrm>
            <a:prstGeom prst="rightArrow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3" name="갈매기형 수장 42"/>
            <p:cNvSpPr/>
            <p:nvPr/>
          </p:nvSpPr>
          <p:spPr>
            <a:xfrm>
              <a:off x="7045735" y="2908936"/>
              <a:ext cx="87408" cy="173678"/>
            </a:xfrm>
            <a:prstGeom prst="chevron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152571" y="5624513"/>
            <a:ext cx="3817258" cy="338554"/>
            <a:chOff x="3787612" y="4148613"/>
            <a:chExt cx="2532047" cy="338554"/>
          </a:xfrm>
        </p:grpSpPr>
        <p:sp>
          <p:nvSpPr>
            <p:cNvPr id="50" name="직사각형 49"/>
            <p:cNvSpPr/>
            <p:nvPr/>
          </p:nvSpPr>
          <p:spPr>
            <a:xfrm>
              <a:off x="3838690" y="4164002"/>
              <a:ext cx="2429891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787612" y="4148613"/>
              <a:ext cx="2532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현재 시각 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~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한 달 후까지 예약일 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92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74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76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진료 예약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493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예약하기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시간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진료구분 선택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예약 확인 및 확정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303" y="1711138"/>
            <a:ext cx="3384376" cy="160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10" y="4216628"/>
            <a:ext cx="3384376" cy="143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7502758" y="4387884"/>
            <a:ext cx="3652327" cy="1280182"/>
            <a:chOff x="4211960" y="3399808"/>
            <a:chExt cx="3652327" cy="1280182"/>
          </a:xfrm>
        </p:grpSpPr>
        <p:pic>
          <p:nvPicPr>
            <p:cNvPr id="44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76" b="7481"/>
            <a:stretch/>
          </p:blipFill>
          <p:spPr bwMode="auto">
            <a:xfrm>
              <a:off x="4211960" y="3399808"/>
              <a:ext cx="3652326" cy="727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4127172"/>
              <a:ext cx="3652327" cy="552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68"/>
          <a:stretch/>
        </p:blipFill>
        <p:spPr bwMode="auto">
          <a:xfrm>
            <a:off x="7502759" y="1711138"/>
            <a:ext cx="3652326" cy="120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오른쪽 화살표 58"/>
          <p:cNvSpPr/>
          <p:nvPr/>
        </p:nvSpPr>
        <p:spPr>
          <a:xfrm rot="5400000">
            <a:off x="9164256" y="3705776"/>
            <a:ext cx="329338" cy="255235"/>
          </a:xfrm>
          <a:prstGeom prst="rightArrow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0" name="꺾인 연결선 59"/>
          <p:cNvCxnSpPr>
            <a:stCxn id="37" idx="3"/>
            <a:endCxn id="47" idx="1"/>
          </p:cNvCxnSpPr>
          <p:nvPr/>
        </p:nvCxnSpPr>
        <p:spPr>
          <a:xfrm flipV="1">
            <a:off x="6786386" y="2312645"/>
            <a:ext cx="716373" cy="2623451"/>
          </a:xfrm>
          <a:prstGeom prst="bentConnector3">
            <a:avLst>
              <a:gd name="adj1" fmla="val 50000"/>
            </a:avLst>
          </a:prstGeom>
          <a:ln w="8890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3049208" y="3302868"/>
            <a:ext cx="4089979" cy="584775"/>
            <a:chOff x="3916030" y="4148613"/>
            <a:chExt cx="2275211" cy="584775"/>
          </a:xfrm>
        </p:grpSpPr>
        <p:sp>
          <p:nvSpPr>
            <p:cNvPr id="62" name="직사각형 61"/>
            <p:cNvSpPr/>
            <p:nvPr/>
          </p:nvSpPr>
          <p:spPr>
            <a:xfrm>
              <a:off x="4114352" y="4164002"/>
              <a:ext cx="1878567" cy="56938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916030" y="4148613"/>
              <a:ext cx="2275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환자에게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이미 예약 내역이 존재할 경우</a:t>
              </a:r>
            </a:p>
            <a:p>
              <a:pPr algn="ctr"/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중복 예약 방지</a:t>
              </a:r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045501" y="5668066"/>
            <a:ext cx="4089979" cy="338554"/>
            <a:chOff x="3916030" y="4148613"/>
            <a:chExt cx="2275211" cy="338554"/>
          </a:xfrm>
        </p:grpSpPr>
        <p:sp>
          <p:nvSpPr>
            <p:cNvPr id="65" name="직사각형 64"/>
            <p:cNvSpPr/>
            <p:nvPr/>
          </p:nvSpPr>
          <p:spPr>
            <a:xfrm>
              <a:off x="4114352" y="4164002"/>
              <a:ext cx="1878567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916030" y="4148613"/>
              <a:ext cx="2275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예약 내역 없을 경우 예약으로 진입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7502766" y="2929541"/>
            <a:ext cx="3652320" cy="338554"/>
            <a:chOff x="4037763" y="4164002"/>
            <a:chExt cx="2031746" cy="338554"/>
          </a:xfrm>
        </p:grpSpPr>
        <p:sp>
          <p:nvSpPr>
            <p:cNvPr id="68" name="직사각형 67"/>
            <p:cNvSpPr/>
            <p:nvPr/>
          </p:nvSpPr>
          <p:spPr>
            <a:xfrm>
              <a:off x="4037763" y="4164002"/>
              <a:ext cx="2031746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324871" y="4164002"/>
              <a:ext cx="1457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진료 구분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진료 목적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입력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7502766" y="5685434"/>
            <a:ext cx="3652320" cy="338554"/>
            <a:chOff x="4037763" y="4164002"/>
            <a:chExt cx="2031746" cy="338554"/>
          </a:xfrm>
        </p:grpSpPr>
        <p:sp>
          <p:nvSpPr>
            <p:cNvPr id="71" name="직사각형 70"/>
            <p:cNvSpPr/>
            <p:nvPr/>
          </p:nvSpPr>
          <p:spPr>
            <a:xfrm>
              <a:off x="4037763" y="4164002"/>
              <a:ext cx="2031746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24871" y="4164002"/>
              <a:ext cx="1457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예약 확정</a:t>
              </a:r>
              <a:endPara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35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50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55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진료 예약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예약하기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예약 대기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799" y="1454133"/>
            <a:ext cx="4622802" cy="257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4162906"/>
            <a:ext cx="4622802" cy="45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4749800" y="4702989"/>
            <a:ext cx="4622801" cy="584775"/>
            <a:chOff x="3767829" y="4148613"/>
            <a:chExt cx="2571614" cy="584775"/>
          </a:xfrm>
        </p:grpSpPr>
        <p:sp>
          <p:nvSpPr>
            <p:cNvPr id="43" name="직사각형 42"/>
            <p:cNvSpPr/>
            <p:nvPr/>
          </p:nvSpPr>
          <p:spPr>
            <a:xfrm>
              <a:off x="3767829" y="4164002"/>
              <a:ext cx="2571614" cy="56938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39568" y="4148613"/>
              <a:ext cx="2428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예약하고 싶은 시간에 이미 예약 환자가 있는 경우</a:t>
              </a:r>
            </a:p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대기 등록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254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92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02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01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개발환</a:t>
              </a: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경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81650" y="2179405"/>
            <a:ext cx="1756201" cy="1512352"/>
            <a:chOff x="3515995" y="2327897"/>
            <a:chExt cx="1577893" cy="1358802"/>
          </a:xfrm>
        </p:grpSpPr>
        <p:pic>
          <p:nvPicPr>
            <p:cNvPr id="2050" name="Picture 2" descr="C:\Users\HOME\Desktop\Windows_10_Logo.svg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27"/>
            <a:stretch/>
          </p:blipFill>
          <p:spPr bwMode="auto">
            <a:xfrm>
              <a:off x="3904869" y="2327897"/>
              <a:ext cx="1031686" cy="90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C:\Users\HOME\Desktop\Windows_10_Logo.svg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3"/>
            <a:stretch/>
          </p:blipFill>
          <p:spPr bwMode="auto">
            <a:xfrm>
              <a:off x="3515995" y="3324388"/>
              <a:ext cx="1577893" cy="3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6606080" y="1955674"/>
            <a:ext cx="1220655" cy="1839204"/>
            <a:chOff x="6369926" y="1353002"/>
            <a:chExt cx="1764970" cy="2659343"/>
          </a:xfrm>
        </p:grpSpPr>
        <p:pic>
          <p:nvPicPr>
            <p:cNvPr id="2051" name="Picture 3" descr="C:\Users\HOME\Desktop\eclipse-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773" r="76045" b="22773"/>
            <a:stretch/>
          </p:blipFill>
          <p:spPr bwMode="auto">
            <a:xfrm>
              <a:off x="6464543" y="1353002"/>
              <a:ext cx="1575735" cy="1907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3" descr="C:\Users\HOME\Desktop\eclipse-log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8" t="19842" b="19842"/>
            <a:stretch/>
          </p:blipFill>
          <p:spPr bwMode="auto">
            <a:xfrm>
              <a:off x="6369926" y="3244864"/>
              <a:ext cx="1764970" cy="767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9401821" y="1818401"/>
            <a:ext cx="1017847" cy="1905123"/>
            <a:chOff x="9210886" y="1194575"/>
            <a:chExt cx="1471726" cy="2754656"/>
          </a:xfrm>
        </p:grpSpPr>
        <p:pic>
          <p:nvPicPr>
            <p:cNvPr id="2052" name="Picture 4" descr="C:\Users\HOME\Desktop\99D438495C20A81433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71"/>
            <a:stretch/>
          </p:blipFill>
          <p:spPr bwMode="auto">
            <a:xfrm>
              <a:off x="9210886" y="1194575"/>
              <a:ext cx="1471726" cy="1895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C:\Users\HOME\Desktop\99D438495C20A81433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632"/>
            <a:stretch/>
          </p:blipFill>
          <p:spPr bwMode="auto">
            <a:xfrm>
              <a:off x="9422667" y="3337113"/>
              <a:ext cx="1102125" cy="612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9303850" y="4328322"/>
            <a:ext cx="1213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(JDK 11.0.2 </a:t>
            </a:r>
            <a:r>
              <a:rPr lang="en-US" altLang="ko-KR" sz="11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</a:t>
            </a:r>
            <a:r>
              <a:rPr lang="en-US" altLang="ko-KR" sz="11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1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054" name="Picture 6" descr="C:\Users\HOME\Desktop\238-2380207_brush-strokes-png-highlight-brush-stroke-clipart.pn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08" y="3818342"/>
            <a:ext cx="1810886" cy="50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746511" y="3857949"/>
            <a:ext cx="142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701800" algn="l"/>
              </a:tabLst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플랫폼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8" name="Picture 6" descr="C:\Users\HOME\Desktop\238-2380207_brush-strokes-png-highlight-brush-stroke-clipart.pn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965" y="3818342"/>
            <a:ext cx="1810886" cy="50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6750576" y="3857949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툴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9" name="Picture 6" descr="C:\Users\HOME\Desktop\238-2380207_brush-strokes-png-highlight-brush-stroke-clipart.pn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304" y="3803014"/>
            <a:ext cx="1810886" cy="50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9332702" y="3857949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 언어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3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60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62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진료 예약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예약 변경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"/>
          <a:stretch/>
        </p:blipFill>
        <p:spPr bwMode="auto">
          <a:xfrm>
            <a:off x="7446153" y="1641387"/>
            <a:ext cx="3755259" cy="239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153" y="4108578"/>
            <a:ext cx="3755259" cy="3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998661" y="1656689"/>
            <a:ext cx="3970856" cy="2834927"/>
            <a:chOff x="3086756" y="1815506"/>
            <a:chExt cx="3240361" cy="2313402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757" y="3325300"/>
              <a:ext cx="3240360" cy="803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0" name="그룹 39"/>
            <p:cNvGrpSpPr/>
            <p:nvPr/>
          </p:nvGrpSpPr>
          <p:grpSpPr>
            <a:xfrm>
              <a:off x="3086756" y="1815506"/>
              <a:ext cx="3240360" cy="810090"/>
              <a:chOff x="889713" y="2090139"/>
              <a:chExt cx="3240360" cy="810090"/>
            </a:xfrm>
          </p:grpSpPr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713" y="2090139"/>
                <a:ext cx="3240360" cy="810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2059713" y="2286045"/>
                <a:ext cx="732940" cy="139382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47" name="오른쪽 화살표 46"/>
            <p:cNvSpPr/>
            <p:nvPr/>
          </p:nvSpPr>
          <p:spPr>
            <a:xfrm rot="5400000">
              <a:off x="4569900" y="2854669"/>
              <a:ext cx="274071" cy="167417"/>
            </a:xfrm>
            <a:prstGeom prst="rightArrow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829306" y="4784066"/>
            <a:ext cx="4364883" cy="584775"/>
            <a:chOff x="3839568" y="4148613"/>
            <a:chExt cx="2428137" cy="584775"/>
          </a:xfrm>
        </p:grpSpPr>
        <p:sp>
          <p:nvSpPr>
            <p:cNvPr id="50" name="직사각형 49"/>
            <p:cNvSpPr/>
            <p:nvPr/>
          </p:nvSpPr>
          <p:spPr>
            <a:xfrm>
              <a:off x="3964550" y="4164002"/>
              <a:ext cx="2178172" cy="56938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39568" y="4148613"/>
              <a:ext cx="2428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‘예약하기’의</a:t>
              </a:r>
            </a:p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날짜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시간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진료구분 선택 </a:t>
              </a:r>
              <a:r>
                <a:rPr lang="ko-KR" altLang="en-US" sz="16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메소드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재사용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141340" y="4773058"/>
            <a:ext cx="4364883" cy="584775"/>
            <a:chOff x="3839568" y="4148613"/>
            <a:chExt cx="2428137" cy="584775"/>
          </a:xfrm>
        </p:grpSpPr>
        <p:sp>
          <p:nvSpPr>
            <p:cNvPr id="57" name="직사각형 56"/>
            <p:cNvSpPr/>
            <p:nvPr/>
          </p:nvSpPr>
          <p:spPr>
            <a:xfrm>
              <a:off x="4009132" y="4164002"/>
              <a:ext cx="2089010" cy="56938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39568" y="4148613"/>
              <a:ext cx="2428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기존 예약 정보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새로운 예약 정보 출력해</a:t>
              </a:r>
            </a:p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비교 가능하도록 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98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61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63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진료 예약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예약 취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830140" y="1680826"/>
            <a:ext cx="8462119" cy="2868959"/>
            <a:chOff x="3067224" y="1626841"/>
            <a:chExt cx="6765418" cy="2293717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224" y="3078982"/>
              <a:ext cx="3168352" cy="81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969"/>
            <a:stretch/>
          </p:blipFill>
          <p:spPr bwMode="auto">
            <a:xfrm>
              <a:off x="3067224" y="1627344"/>
              <a:ext cx="3174058" cy="88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023"/>
            <a:stretch/>
          </p:blipFill>
          <p:spPr bwMode="auto">
            <a:xfrm>
              <a:off x="6660800" y="1626841"/>
              <a:ext cx="3171842" cy="1632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023"/>
            <a:stretch/>
          </p:blipFill>
          <p:spPr bwMode="auto">
            <a:xfrm>
              <a:off x="6660800" y="3339463"/>
              <a:ext cx="3171842" cy="581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3225809" y="2000392"/>
              <a:ext cx="732940" cy="139382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3" name="오른쪽 화살표 42"/>
            <p:cNvSpPr/>
            <p:nvPr/>
          </p:nvSpPr>
          <p:spPr>
            <a:xfrm rot="5400000">
              <a:off x="4546243" y="2727751"/>
              <a:ext cx="216024" cy="167417"/>
            </a:xfrm>
            <a:prstGeom prst="rightArrow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770446" y="4849725"/>
            <a:ext cx="4581508" cy="338554"/>
            <a:chOff x="3779315" y="4148613"/>
            <a:chExt cx="2548643" cy="338554"/>
          </a:xfrm>
        </p:grpSpPr>
        <p:sp>
          <p:nvSpPr>
            <p:cNvPr id="46" name="직사각형 45"/>
            <p:cNvSpPr/>
            <p:nvPr/>
          </p:nvSpPr>
          <p:spPr>
            <a:xfrm>
              <a:off x="3779315" y="4164002"/>
              <a:ext cx="2548643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39568" y="4148613"/>
              <a:ext cx="2428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예약 내역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출력</a:t>
              </a:r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취소할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예약 내역 선택해 예약 취소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43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50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55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진료 상담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78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FAQ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74702" y="1378857"/>
            <a:ext cx="4577252" cy="3152979"/>
            <a:chOff x="4987279" y="1784144"/>
            <a:chExt cx="3960440" cy="2676537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279" y="3296312"/>
              <a:ext cx="3960440" cy="1164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" name="그룹 28"/>
            <p:cNvGrpSpPr/>
            <p:nvPr/>
          </p:nvGrpSpPr>
          <p:grpSpPr>
            <a:xfrm>
              <a:off x="4987279" y="1784144"/>
              <a:ext cx="3960440" cy="1425758"/>
              <a:chOff x="755576" y="915566"/>
              <a:chExt cx="3960440" cy="1425758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576" y="915566"/>
                <a:ext cx="3960440" cy="1425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2627784" y="1440215"/>
                <a:ext cx="936104" cy="173950"/>
              </a:xfrm>
              <a:prstGeom prst="rect">
                <a:avLst/>
              </a:prstGeom>
              <a:solidFill>
                <a:srgbClr val="C0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5125411" y="3584344"/>
              <a:ext cx="581948" cy="173950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770446" y="4849725"/>
            <a:ext cx="4581508" cy="338554"/>
            <a:chOff x="3779315" y="4148613"/>
            <a:chExt cx="2548643" cy="338554"/>
          </a:xfrm>
        </p:grpSpPr>
        <p:sp>
          <p:nvSpPr>
            <p:cNvPr id="44" name="직사각형 43"/>
            <p:cNvSpPr/>
            <p:nvPr/>
          </p:nvSpPr>
          <p:spPr>
            <a:xfrm>
              <a:off x="3779315" y="4164002"/>
              <a:ext cx="2548643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39568" y="4148613"/>
              <a:ext cx="2428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자주 묻는 질문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(FAQ)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게시판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76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62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64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진료 상담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78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FAQ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89" y="1454133"/>
            <a:ext cx="3611915" cy="114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3" b="14254"/>
          <a:stretch/>
        </p:blipFill>
        <p:spPr bwMode="auto">
          <a:xfrm>
            <a:off x="2315029" y="2855791"/>
            <a:ext cx="2242139" cy="133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30" y="4549462"/>
            <a:ext cx="6854102" cy="9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378" y="2855791"/>
            <a:ext cx="2242138" cy="131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6929725" y="2855791"/>
            <a:ext cx="2242139" cy="1425776"/>
            <a:chOff x="5001313" y="2128004"/>
            <a:chExt cx="2242139" cy="1425776"/>
          </a:xfrm>
        </p:grpSpPr>
        <p:pic>
          <p:nvPicPr>
            <p:cNvPr id="37" name="Picture 5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3" b="6065"/>
            <a:stretch/>
          </p:blipFill>
          <p:spPr bwMode="auto">
            <a:xfrm>
              <a:off x="5004048" y="2128004"/>
              <a:ext cx="2236671" cy="1335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305" b="8093"/>
            <a:stretch/>
          </p:blipFill>
          <p:spPr bwMode="auto">
            <a:xfrm>
              <a:off x="5001313" y="3445444"/>
              <a:ext cx="2242139" cy="108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" name="오른쪽 화살표 42"/>
          <p:cNvSpPr/>
          <p:nvPr/>
        </p:nvSpPr>
        <p:spPr>
          <a:xfrm rot="5400000">
            <a:off x="10646058" y="2482600"/>
            <a:ext cx="216024" cy="167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 rot="5400000">
            <a:off x="10646058" y="4118586"/>
            <a:ext cx="216024" cy="167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9852925" y="1579039"/>
            <a:ext cx="1802291" cy="338554"/>
            <a:chOff x="4552339" y="4148613"/>
            <a:chExt cx="1002595" cy="338554"/>
          </a:xfrm>
        </p:grpSpPr>
        <p:sp>
          <p:nvSpPr>
            <p:cNvPr id="48" name="직사각형 47"/>
            <p:cNvSpPr/>
            <p:nvPr/>
          </p:nvSpPr>
          <p:spPr>
            <a:xfrm>
              <a:off x="4647696" y="4164002"/>
              <a:ext cx="811882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52339" y="4148613"/>
              <a:ext cx="1002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각 카테고리 선택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9668135" y="3215025"/>
            <a:ext cx="2171870" cy="338554"/>
            <a:chOff x="4552339" y="4148613"/>
            <a:chExt cx="1002595" cy="338554"/>
          </a:xfrm>
        </p:grpSpPr>
        <p:sp>
          <p:nvSpPr>
            <p:cNvPr id="55" name="직사각형 54"/>
            <p:cNvSpPr/>
            <p:nvPr/>
          </p:nvSpPr>
          <p:spPr>
            <a:xfrm>
              <a:off x="4647696" y="4164002"/>
              <a:ext cx="811882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52339" y="4148613"/>
              <a:ext cx="1002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페이지당 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5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개씩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출력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9316140" y="4851012"/>
            <a:ext cx="2875860" cy="338554"/>
            <a:chOff x="4552339" y="4148613"/>
            <a:chExt cx="1002595" cy="338554"/>
          </a:xfrm>
        </p:grpSpPr>
        <p:sp>
          <p:nvSpPr>
            <p:cNvPr id="59" name="직사각형 58"/>
            <p:cNvSpPr/>
            <p:nvPr/>
          </p:nvSpPr>
          <p:spPr>
            <a:xfrm>
              <a:off x="4647696" y="4164002"/>
              <a:ext cx="811882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52339" y="4148613"/>
              <a:ext cx="1002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질문 번호 입력 시 답변 출력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02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83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85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진료 상담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온라인 상담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50"/>
          <a:stretch/>
        </p:blipFill>
        <p:spPr bwMode="auto">
          <a:xfrm>
            <a:off x="3323255" y="1396980"/>
            <a:ext cx="3096000" cy="78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97"/>
          <a:stretch/>
        </p:blipFill>
        <p:spPr bwMode="auto">
          <a:xfrm>
            <a:off x="7643736" y="1396980"/>
            <a:ext cx="3540914" cy="67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3323255" y="2293206"/>
            <a:ext cx="3096000" cy="7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3"/>
          <a:stretch/>
        </p:blipFill>
        <p:spPr bwMode="auto">
          <a:xfrm>
            <a:off x="7643736" y="2151251"/>
            <a:ext cx="3540914" cy="99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318" y="3671850"/>
            <a:ext cx="3551332" cy="150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3216388" y="6727195"/>
            <a:ext cx="3215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dirty="0"/>
          </a:p>
        </p:txBody>
      </p:sp>
      <p:sp>
        <p:nvSpPr>
          <p:cNvPr id="61" name="직사각형 60"/>
          <p:cNvSpPr/>
          <p:nvPr/>
        </p:nvSpPr>
        <p:spPr>
          <a:xfrm>
            <a:off x="3441712" y="1685012"/>
            <a:ext cx="732940" cy="139382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254" y="3517342"/>
            <a:ext cx="3096000" cy="166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오른쪽 화살표 62"/>
          <p:cNvSpPr/>
          <p:nvPr/>
        </p:nvSpPr>
        <p:spPr>
          <a:xfrm rot="5400000">
            <a:off x="4763242" y="3213357"/>
            <a:ext cx="216024" cy="167417"/>
          </a:xfrm>
          <a:prstGeom prst="rightArrow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21458" y="2422364"/>
            <a:ext cx="621878" cy="139382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421458" y="2561746"/>
            <a:ext cx="621878" cy="120529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꺾인 연결선 65"/>
          <p:cNvCxnSpPr>
            <a:stCxn id="41" idx="3"/>
            <a:endCxn id="40" idx="1"/>
          </p:cNvCxnSpPr>
          <p:nvPr/>
        </p:nvCxnSpPr>
        <p:spPr>
          <a:xfrm flipV="1">
            <a:off x="6419255" y="1736122"/>
            <a:ext cx="1224481" cy="946153"/>
          </a:xfrm>
          <a:prstGeom prst="bentConnector3">
            <a:avLst>
              <a:gd name="adj1" fmla="val 50000"/>
            </a:avLst>
          </a:prstGeom>
          <a:ln w="88900">
            <a:solidFill>
              <a:schemeClr val="accent3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/>
          <p:cNvGrpSpPr/>
          <p:nvPr/>
        </p:nvGrpSpPr>
        <p:grpSpPr>
          <a:xfrm>
            <a:off x="3098800" y="5267642"/>
            <a:ext cx="3544914" cy="338554"/>
            <a:chOff x="4608245" y="4164002"/>
            <a:chExt cx="890783" cy="338554"/>
          </a:xfrm>
        </p:grpSpPr>
        <p:sp>
          <p:nvSpPr>
            <p:cNvPr id="70" name="직사각형 69"/>
            <p:cNvSpPr/>
            <p:nvPr/>
          </p:nvSpPr>
          <p:spPr>
            <a:xfrm>
              <a:off x="4661547" y="4164002"/>
              <a:ext cx="784180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08245" y="4164002"/>
              <a:ext cx="890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관리자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: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 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1:1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질문 게시판 구현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641736" y="3221281"/>
            <a:ext cx="3544914" cy="338554"/>
            <a:chOff x="4608245" y="4164002"/>
            <a:chExt cx="890783" cy="338554"/>
          </a:xfrm>
        </p:grpSpPr>
        <p:sp>
          <p:nvSpPr>
            <p:cNvPr id="74" name="직사각형 73"/>
            <p:cNvSpPr/>
            <p:nvPr/>
          </p:nvSpPr>
          <p:spPr>
            <a:xfrm>
              <a:off x="4661547" y="4164002"/>
              <a:ext cx="784180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08245" y="4164002"/>
              <a:ext cx="890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본인이 작성한 질문만 조회 가능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7643736" y="5267642"/>
            <a:ext cx="3544914" cy="338554"/>
            <a:chOff x="4608245" y="4164002"/>
            <a:chExt cx="890783" cy="338554"/>
          </a:xfrm>
        </p:grpSpPr>
        <p:sp>
          <p:nvSpPr>
            <p:cNvPr id="79" name="직사각형 78"/>
            <p:cNvSpPr/>
            <p:nvPr/>
          </p:nvSpPr>
          <p:spPr>
            <a:xfrm>
              <a:off x="4661547" y="4164002"/>
              <a:ext cx="784180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608245" y="4164002"/>
              <a:ext cx="890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관리자 계정</a:t>
              </a:r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(admin)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으로 확인 가능</a:t>
              </a:r>
              <a:endPara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0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82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84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진료 상담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온라인 상담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68507" y="1589472"/>
            <a:ext cx="8372399" cy="3624160"/>
            <a:chOff x="3179398" y="1611909"/>
            <a:chExt cx="7863352" cy="3403809"/>
          </a:xfrm>
        </p:grpSpPr>
        <p:pic>
          <p:nvPicPr>
            <p:cNvPr id="4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398" y="1611909"/>
              <a:ext cx="3551332" cy="1506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398" y="3196084"/>
              <a:ext cx="3551332" cy="1487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" name="그룹 47"/>
            <p:cNvGrpSpPr/>
            <p:nvPr/>
          </p:nvGrpSpPr>
          <p:grpSpPr>
            <a:xfrm>
              <a:off x="7111075" y="3188073"/>
              <a:ext cx="3931675" cy="1827645"/>
              <a:chOff x="4863159" y="2707755"/>
              <a:chExt cx="3931675" cy="1827645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4957678" y="4273790"/>
                <a:ext cx="38371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100" dirty="0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4863159" y="2707755"/>
                <a:ext cx="3351659" cy="1487635"/>
                <a:chOff x="4863159" y="2707755"/>
                <a:chExt cx="3351659" cy="1487635"/>
              </a:xfrm>
            </p:grpSpPr>
            <p:pic>
              <p:nvPicPr>
                <p:cNvPr id="55" name="Picture 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63159" y="2707755"/>
                  <a:ext cx="3351659" cy="14876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7" name="직사각형 56"/>
                <p:cNvSpPr/>
                <p:nvPr/>
              </p:nvSpPr>
              <p:spPr>
                <a:xfrm>
                  <a:off x="4889278" y="3931892"/>
                  <a:ext cx="864394" cy="139382"/>
                </a:xfrm>
                <a:prstGeom prst="rect">
                  <a:avLst/>
                </a:prstGeom>
                <a:solidFill>
                  <a:srgbClr val="C00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  <p:sp>
          <p:nvSpPr>
            <p:cNvPr id="58" name="직사각형 57"/>
            <p:cNvSpPr/>
            <p:nvPr/>
          </p:nvSpPr>
          <p:spPr>
            <a:xfrm>
              <a:off x="3203263" y="2512344"/>
              <a:ext cx="864394" cy="139382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446747" y="4060181"/>
              <a:ext cx="864394" cy="139382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897214" y="5267642"/>
            <a:ext cx="3948086" cy="338554"/>
            <a:chOff x="4608245" y="4164002"/>
            <a:chExt cx="890783" cy="338554"/>
          </a:xfrm>
        </p:grpSpPr>
        <p:sp>
          <p:nvSpPr>
            <p:cNvPr id="67" name="직사각형 66"/>
            <p:cNvSpPr/>
            <p:nvPr/>
          </p:nvSpPr>
          <p:spPr>
            <a:xfrm>
              <a:off x="4661547" y="4164002"/>
              <a:ext cx="784180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608245" y="4164002"/>
              <a:ext cx="890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관리자 계정</a:t>
              </a:r>
              <a:r>
                <a:rPr lang="en-US" altLang="ko-KR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(admin)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으로 답변 등록 시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254706" y="5267642"/>
            <a:ext cx="3568636" cy="338554"/>
            <a:chOff x="4661547" y="4164002"/>
            <a:chExt cx="805170" cy="338554"/>
          </a:xfrm>
        </p:grpSpPr>
        <p:sp>
          <p:nvSpPr>
            <p:cNvPr id="76" name="직사각형 75"/>
            <p:cNvSpPr/>
            <p:nvPr/>
          </p:nvSpPr>
          <p:spPr>
            <a:xfrm>
              <a:off x="4661547" y="4164002"/>
              <a:ext cx="805170" cy="32316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721452" y="4164002"/>
              <a:ext cx="6643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 계정에서 답변 조회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8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70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73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진료 후기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후기 조회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21"/>
          <a:stretch/>
        </p:blipFill>
        <p:spPr bwMode="auto">
          <a:xfrm>
            <a:off x="3348288" y="3549245"/>
            <a:ext cx="3168351" cy="146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91" y="1489034"/>
            <a:ext cx="3275670" cy="15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91" y="3601304"/>
            <a:ext cx="3285716" cy="141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3348287" y="1461012"/>
            <a:ext cx="3168352" cy="982698"/>
            <a:chOff x="611561" y="843558"/>
            <a:chExt cx="3168352" cy="982698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1" y="843558"/>
              <a:ext cx="3168352" cy="982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1043608" y="1292384"/>
              <a:ext cx="667560" cy="139382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348287" y="2595491"/>
            <a:ext cx="3168352" cy="801972"/>
            <a:chOff x="611561" y="1923678"/>
            <a:chExt cx="3168352" cy="801972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1" y="1923678"/>
              <a:ext cx="3168352" cy="80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직사각형 41"/>
            <p:cNvSpPr/>
            <p:nvPr/>
          </p:nvSpPr>
          <p:spPr>
            <a:xfrm>
              <a:off x="732102" y="2088352"/>
              <a:ext cx="815561" cy="139382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cxnSp>
        <p:nvCxnSpPr>
          <p:cNvPr id="45" name="꺾인 연결선 44"/>
          <p:cNvCxnSpPr>
            <a:stCxn id="34" idx="3"/>
            <a:endCxn id="35" idx="1"/>
          </p:cNvCxnSpPr>
          <p:nvPr/>
        </p:nvCxnSpPr>
        <p:spPr>
          <a:xfrm flipV="1">
            <a:off x="6516639" y="2239046"/>
            <a:ext cx="854052" cy="2041735"/>
          </a:xfrm>
          <a:prstGeom prst="bentConnector3">
            <a:avLst>
              <a:gd name="adj1" fmla="val 50000"/>
            </a:avLst>
          </a:prstGeom>
          <a:ln w="88900">
            <a:solidFill>
              <a:srgbClr val="C00000">
                <a:alpha val="4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916160" y="5054126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100" dirty="0"/>
          </a:p>
        </p:txBody>
      </p:sp>
      <p:grpSp>
        <p:nvGrpSpPr>
          <p:cNvPr id="61" name="그룹 60"/>
          <p:cNvGrpSpPr/>
          <p:nvPr/>
        </p:nvGrpSpPr>
        <p:grpSpPr>
          <a:xfrm>
            <a:off x="3255250" y="5184931"/>
            <a:ext cx="3261395" cy="584775"/>
            <a:chOff x="4685712" y="4164002"/>
            <a:chExt cx="735849" cy="584775"/>
          </a:xfrm>
        </p:grpSpPr>
        <p:sp>
          <p:nvSpPr>
            <p:cNvPr id="62" name="직사각형 61"/>
            <p:cNvSpPr/>
            <p:nvPr/>
          </p:nvSpPr>
          <p:spPr>
            <a:xfrm>
              <a:off x="4706704" y="4164002"/>
              <a:ext cx="714857" cy="58477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85712" y="4164002"/>
              <a:ext cx="735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 목록과 </a:t>
              </a:r>
              <a:r>
                <a:rPr lang="ko-KR" altLang="en-US" sz="16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의사별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6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별점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평점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출력</a:t>
              </a:r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의사 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번호 선택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370692" y="5172890"/>
            <a:ext cx="3275666" cy="596816"/>
            <a:chOff x="4685713" y="4151961"/>
            <a:chExt cx="739069" cy="596816"/>
          </a:xfrm>
        </p:grpSpPr>
        <p:sp>
          <p:nvSpPr>
            <p:cNvPr id="65" name="직사각형 64"/>
            <p:cNvSpPr/>
            <p:nvPr/>
          </p:nvSpPr>
          <p:spPr>
            <a:xfrm>
              <a:off x="4685713" y="4164002"/>
              <a:ext cx="739069" cy="58477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19447" y="4151961"/>
              <a:ext cx="6738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진료 후기 각 </a:t>
              </a:r>
              <a:r>
                <a:rPr lang="ko-KR" altLang="en-US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페이지당</a:t>
              </a:r>
              <a:endParaRPr lang="en-US" altLang="ko-KR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5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개씩 나누어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33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72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74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기능구현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82986" y="900379"/>
            <a:ext cx="1194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: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진료 후기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131288" y="690526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후기 작성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333" y="1439482"/>
            <a:ext cx="4496746" cy="356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515741" y="1439482"/>
            <a:ext cx="4571850" cy="3569616"/>
            <a:chOff x="2975430" y="1674262"/>
            <a:chExt cx="4032448" cy="3148461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5431" y="1674262"/>
              <a:ext cx="3168352" cy="80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10"/>
            <a:stretch/>
          </p:blipFill>
          <p:spPr bwMode="auto">
            <a:xfrm>
              <a:off x="2975430" y="3978518"/>
              <a:ext cx="4032447" cy="844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" name="그룹 45"/>
            <p:cNvGrpSpPr/>
            <p:nvPr/>
          </p:nvGrpSpPr>
          <p:grpSpPr>
            <a:xfrm>
              <a:off x="2975431" y="2538359"/>
              <a:ext cx="4032447" cy="1378251"/>
              <a:chOff x="611561" y="1707655"/>
              <a:chExt cx="6276975" cy="2145408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243"/>
              <a:stretch/>
            </p:blipFill>
            <p:spPr bwMode="auto">
              <a:xfrm>
                <a:off x="611561" y="1707655"/>
                <a:ext cx="6276975" cy="19308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734" b="37146"/>
              <a:stretch/>
            </p:blipFill>
            <p:spPr bwMode="auto">
              <a:xfrm>
                <a:off x="611561" y="3638551"/>
                <a:ext cx="6276975" cy="214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3076970" y="1964655"/>
              <a:ext cx="841871" cy="139382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381487" y="5253931"/>
            <a:ext cx="4706104" cy="830997"/>
            <a:chOff x="4685712" y="4164002"/>
            <a:chExt cx="735849" cy="830997"/>
          </a:xfrm>
        </p:grpSpPr>
        <p:sp>
          <p:nvSpPr>
            <p:cNvPr id="60" name="직사각형 59"/>
            <p:cNvSpPr/>
            <p:nvPr/>
          </p:nvSpPr>
          <p:spPr>
            <a:xfrm>
              <a:off x="4706704" y="4164002"/>
              <a:ext cx="714857" cy="58477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85712" y="4164002"/>
              <a:ext cx="735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회원정보와 진료내역을 대조해</a:t>
              </a:r>
            </a:p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진료 기록이 있는 의사의 후기만 작성할 수 있는 기능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148655" y="5253931"/>
            <a:ext cx="4601423" cy="584775"/>
            <a:chOff x="4685712" y="4164002"/>
            <a:chExt cx="719481" cy="584775"/>
          </a:xfrm>
        </p:grpSpPr>
        <p:sp>
          <p:nvSpPr>
            <p:cNvPr id="69" name="직사각형 68"/>
            <p:cNvSpPr/>
            <p:nvPr/>
          </p:nvSpPr>
          <p:spPr>
            <a:xfrm>
              <a:off x="4706704" y="4164002"/>
              <a:ext cx="698489" cy="584775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685712" y="4164002"/>
              <a:ext cx="7194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별점</a:t>
              </a:r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평점 반영 및 추가된 후기 등록</a:t>
              </a:r>
            </a:p>
            <a:p>
              <a:pPr algn="ctr"/>
              <a:r>
                <a:rPr lang="ko-KR" altLang="en-US" sz="16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후기 조회로 돌아가면 확인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184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/>
          <p:cNvGrpSpPr/>
          <p:nvPr/>
        </p:nvGrpSpPr>
        <p:grpSpPr>
          <a:xfrm>
            <a:off x="1815604" y="5172888"/>
            <a:ext cx="1320800" cy="939802"/>
            <a:chOff x="1654630" y="5172888"/>
            <a:chExt cx="1320800" cy="939802"/>
          </a:xfrm>
        </p:grpSpPr>
        <p:sp>
          <p:nvSpPr>
            <p:cNvPr id="72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74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815604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815604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815604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546167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546168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546169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815604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546169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815604" y="4233090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546169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2091375" y="439057"/>
            <a:ext cx="10100625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0" y="428916"/>
            <a:ext cx="1723549" cy="592842"/>
            <a:chOff x="-12700" y="428916"/>
            <a:chExt cx="1723549" cy="5928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-12700" y="652426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75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업무 일정 및 분담</a:t>
              </a:r>
              <a:endParaRPr lang="ko-KR" altLang="en-US" sz="175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2292262" y="690526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 일정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xmlns="" id="{E7E4A15C-A128-4F82-A0AE-2BD8232FF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83183"/>
              </p:ext>
            </p:extLst>
          </p:nvPr>
        </p:nvGraphicFramePr>
        <p:xfrm>
          <a:off x="2738948" y="1288061"/>
          <a:ext cx="8805478" cy="4649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498">
                  <a:extLst>
                    <a:ext uri="{9D8B030D-6E8A-4147-A177-3AD203B41FA5}">
                      <a16:colId xmlns:a16="http://schemas.microsoft.com/office/drawing/2014/main" xmlns="" val="3865965038"/>
                    </a:ext>
                  </a:extLst>
                </a:gridCol>
                <a:gridCol w="1600996">
                  <a:extLst>
                    <a:ext uri="{9D8B030D-6E8A-4147-A177-3AD203B41FA5}">
                      <a16:colId xmlns:a16="http://schemas.microsoft.com/office/drawing/2014/main" xmlns="" val="86824716"/>
                    </a:ext>
                  </a:extLst>
                </a:gridCol>
                <a:gridCol w="800498">
                  <a:extLst>
                    <a:ext uri="{9D8B030D-6E8A-4147-A177-3AD203B41FA5}">
                      <a16:colId xmlns:a16="http://schemas.microsoft.com/office/drawing/2014/main" xmlns="" val="3923564314"/>
                    </a:ext>
                  </a:extLst>
                </a:gridCol>
                <a:gridCol w="800498">
                  <a:extLst>
                    <a:ext uri="{9D8B030D-6E8A-4147-A177-3AD203B41FA5}">
                      <a16:colId xmlns:a16="http://schemas.microsoft.com/office/drawing/2014/main" xmlns="" val="3816320265"/>
                    </a:ext>
                  </a:extLst>
                </a:gridCol>
                <a:gridCol w="800498">
                  <a:extLst>
                    <a:ext uri="{9D8B030D-6E8A-4147-A177-3AD203B41FA5}">
                      <a16:colId xmlns:a16="http://schemas.microsoft.com/office/drawing/2014/main" xmlns="" val="2804466482"/>
                    </a:ext>
                  </a:extLst>
                </a:gridCol>
                <a:gridCol w="800498">
                  <a:extLst>
                    <a:ext uri="{9D8B030D-6E8A-4147-A177-3AD203B41FA5}">
                      <a16:colId xmlns:a16="http://schemas.microsoft.com/office/drawing/2014/main" xmlns="" val="1166178629"/>
                    </a:ext>
                  </a:extLst>
                </a:gridCol>
                <a:gridCol w="800498">
                  <a:extLst>
                    <a:ext uri="{9D8B030D-6E8A-4147-A177-3AD203B41FA5}">
                      <a16:colId xmlns:a16="http://schemas.microsoft.com/office/drawing/2014/main" xmlns="" val="3246715652"/>
                    </a:ext>
                  </a:extLst>
                </a:gridCol>
                <a:gridCol w="800498">
                  <a:extLst>
                    <a:ext uri="{9D8B030D-6E8A-4147-A177-3AD203B41FA5}">
                      <a16:colId xmlns:a16="http://schemas.microsoft.com/office/drawing/2014/main" xmlns="" val="807696835"/>
                    </a:ext>
                  </a:extLst>
                </a:gridCol>
                <a:gridCol w="800498">
                  <a:extLst>
                    <a:ext uri="{9D8B030D-6E8A-4147-A177-3AD203B41FA5}">
                      <a16:colId xmlns:a16="http://schemas.microsoft.com/office/drawing/2014/main" xmlns="" val="2368491043"/>
                    </a:ext>
                  </a:extLst>
                </a:gridCol>
                <a:gridCol w="800498">
                  <a:extLst>
                    <a:ext uri="{9D8B030D-6E8A-4147-A177-3AD203B41FA5}">
                      <a16:colId xmlns:a16="http://schemas.microsoft.com/office/drawing/2014/main" xmlns="" val="250302591"/>
                    </a:ext>
                  </a:extLst>
                </a:gridCol>
              </a:tblGrid>
              <a:tr h="276796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업무 내용</a:t>
                      </a: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진행 일정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96439949"/>
                  </a:ext>
                </a:extLst>
              </a:tr>
              <a:tr h="27679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11</a:t>
                      </a:r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12</a:t>
                      </a:r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13</a:t>
                      </a:r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14</a:t>
                      </a:r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15</a:t>
                      </a:r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16</a:t>
                      </a:r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17</a:t>
                      </a:r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18</a:t>
                      </a:r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0486367"/>
                  </a:ext>
                </a:extLst>
              </a:tr>
              <a:tr h="51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1</a:t>
                      </a:r>
                      <a:endParaRPr lang="ko-KR" altLang="en-US"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주제 선정</a:t>
                      </a: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490822"/>
                  </a:ext>
                </a:extLst>
              </a:tr>
              <a:tr h="51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</a:t>
                      </a:r>
                      <a:endParaRPr lang="ko-KR" altLang="en-US"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기획서 작성</a:t>
                      </a: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483044"/>
                  </a:ext>
                </a:extLst>
              </a:tr>
              <a:tr h="51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3</a:t>
                      </a:r>
                      <a:endParaRPr lang="ko-KR" altLang="en-US"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요구분석서 작성</a:t>
                      </a: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4339395"/>
                  </a:ext>
                </a:extLst>
              </a:tr>
              <a:tr h="51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4</a:t>
                      </a:r>
                      <a:endParaRPr lang="ko-KR" altLang="en-US"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동작 순서 설정</a:t>
                      </a: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2818823"/>
                  </a:ext>
                </a:extLst>
              </a:tr>
              <a:tr h="51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5</a:t>
                      </a:r>
                      <a:endParaRPr lang="ko-KR" altLang="en-US"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화면설계서 작성</a:t>
                      </a: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2502675"/>
                  </a:ext>
                </a:extLst>
              </a:tr>
              <a:tr h="51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6</a:t>
                      </a:r>
                      <a:endParaRPr lang="ko-KR" altLang="en-US"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데이터 설계</a:t>
                      </a: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6003155"/>
                  </a:ext>
                </a:extLst>
              </a:tr>
              <a:tr h="51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7</a:t>
                      </a:r>
                      <a:endParaRPr lang="ko-KR" altLang="en-US"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구현 </a:t>
                      </a:r>
                      <a:r>
                        <a:rPr lang="en-US" altLang="ko-KR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&amp; </a:t>
                      </a:r>
                      <a:r>
                        <a:rPr lang="ko-KR" altLang="en-US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테스트</a:t>
                      </a: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8102343"/>
                  </a:ext>
                </a:extLst>
              </a:tr>
              <a:tr h="511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8</a:t>
                      </a:r>
                      <a:endParaRPr lang="ko-KR" altLang="en-US" sz="13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오류 수정 </a:t>
                      </a:r>
                      <a:endParaRPr lang="en-US" altLang="ko-KR" sz="1300" dirty="0" smtClean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결과물 </a:t>
                      </a:r>
                      <a:r>
                        <a:rPr lang="ko-KR" altLang="en-US" sz="1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출력</a:t>
                      </a: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43671" marR="43671" marT="21836" marB="218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9558126"/>
                  </a:ext>
                </a:extLst>
              </a:tr>
            </a:tbl>
          </a:graphicData>
        </a:graphic>
      </p:graphicFrame>
      <p:sp>
        <p:nvSpPr>
          <p:cNvPr id="38" name="화살표: 오각형 3">
            <a:extLst>
              <a:ext uri="{FF2B5EF4-FFF2-40B4-BE49-F238E27FC236}">
                <a16:creationId xmlns:a16="http://schemas.microsoft.com/office/drawing/2014/main" xmlns="" id="{C37E84A8-5A64-4272-8F6D-1F6FEC01F54A}"/>
              </a:ext>
            </a:extLst>
          </p:cNvPr>
          <p:cNvSpPr/>
          <p:nvPr/>
        </p:nvSpPr>
        <p:spPr>
          <a:xfrm>
            <a:off x="5132178" y="1953377"/>
            <a:ext cx="447675" cy="295275"/>
          </a:xfrm>
          <a:prstGeom prst="homePlat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13"/>
          </a:p>
        </p:txBody>
      </p:sp>
      <p:sp>
        <p:nvSpPr>
          <p:cNvPr id="39" name="화살표: 오각형 4">
            <a:extLst>
              <a:ext uri="{FF2B5EF4-FFF2-40B4-BE49-F238E27FC236}">
                <a16:creationId xmlns:a16="http://schemas.microsoft.com/office/drawing/2014/main" xmlns="" id="{7D390AA2-0214-4762-9371-AB8DD017EB00}"/>
              </a:ext>
            </a:extLst>
          </p:cNvPr>
          <p:cNvSpPr/>
          <p:nvPr/>
        </p:nvSpPr>
        <p:spPr>
          <a:xfrm>
            <a:off x="5505666" y="2470857"/>
            <a:ext cx="447675" cy="295274"/>
          </a:xfrm>
          <a:prstGeom prst="homePlat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13"/>
          </a:p>
        </p:txBody>
      </p:sp>
      <p:sp>
        <p:nvSpPr>
          <p:cNvPr id="40" name="화살표: 오각형 5">
            <a:extLst>
              <a:ext uri="{FF2B5EF4-FFF2-40B4-BE49-F238E27FC236}">
                <a16:creationId xmlns:a16="http://schemas.microsoft.com/office/drawing/2014/main" xmlns="" id="{8BEA7B5A-BEE6-48C7-BFD2-D3ABC3D824ED}"/>
              </a:ext>
            </a:extLst>
          </p:cNvPr>
          <p:cNvSpPr/>
          <p:nvPr/>
        </p:nvSpPr>
        <p:spPr>
          <a:xfrm>
            <a:off x="5953341" y="3011252"/>
            <a:ext cx="550355" cy="272606"/>
          </a:xfrm>
          <a:prstGeom prst="homePlat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13"/>
          </a:p>
        </p:txBody>
      </p:sp>
      <p:sp>
        <p:nvSpPr>
          <p:cNvPr id="41" name="화살표: 오각형 6">
            <a:extLst>
              <a:ext uri="{FF2B5EF4-FFF2-40B4-BE49-F238E27FC236}">
                <a16:creationId xmlns:a16="http://schemas.microsoft.com/office/drawing/2014/main" xmlns="" id="{7BA9142E-54D2-4725-82A9-5BCBF5ECB65D}"/>
              </a:ext>
            </a:extLst>
          </p:cNvPr>
          <p:cNvSpPr/>
          <p:nvPr/>
        </p:nvSpPr>
        <p:spPr>
          <a:xfrm>
            <a:off x="6384032" y="3501008"/>
            <a:ext cx="374407" cy="272606"/>
          </a:xfrm>
          <a:prstGeom prst="homePlat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13"/>
          </a:p>
        </p:txBody>
      </p:sp>
      <p:sp>
        <p:nvSpPr>
          <p:cNvPr id="42" name="화살표: 오각형 7">
            <a:extLst>
              <a:ext uri="{FF2B5EF4-FFF2-40B4-BE49-F238E27FC236}">
                <a16:creationId xmlns:a16="http://schemas.microsoft.com/office/drawing/2014/main" xmlns="" id="{293151C3-9B87-4C95-912E-FDC0C5849766}"/>
              </a:ext>
            </a:extLst>
          </p:cNvPr>
          <p:cNvSpPr/>
          <p:nvPr/>
        </p:nvSpPr>
        <p:spPr>
          <a:xfrm>
            <a:off x="6738653" y="4012956"/>
            <a:ext cx="466576" cy="272606"/>
          </a:xfrm>
          <a:prstGeom prst="homePlat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13"/>
          </a:p>
        </p:txBody>
      </p:sp>
      <p:sp>
        <p:nvSpPr>
          <p:cNvPr id="45" name="화살표: 오각형 8">
            <a:extLst>
              <a:ext uri="{FF2B5EF4-FFF2-40B4-BE49-F238E27FC236}">
                <a16:creationId xmlns:a16="http://schemas.microsoft.com/office/drawing/2014/main" xmlns="" id="{A2C60692-58D5-459B-8D97-CCBD664C980D}"/>
              </a:ext>
            </a:extLst>
          </p:cNvPr>
          <p:cNvSpPr/>
          <p:nvPr/>
        </p:nvSpPr>
        <p:spPr>
          <a:xfrm>
            <a:off x="7104112" y="4509120"/>
            <a:ext cx="1419374" cy="272606"/>
          </a:xfrm>
          <a:prstGeom prst="homePlat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13"/>
          </a:p>
        </p:txBody>
      </p:sp>
      <p:sp>
        <p:nvSpPr>
          <p:cNvPr id="47" name="화살표: 오각형 9">
            <a:extLst>
              <a:ext uri="{FF2B5EF4-FFF2-40B4-BE49-F238E27FC236}">
                <a16:creationId xmlns:a16="http://schemas.microsoft.com/office/drawing/2014/main" xmlns="" id="{F2BF2A70-E025-49BF-A1DB-6F4CBA29A1CE}"/>
              </a:ext>
            </a:extLst>
          </p:cNvPr>
          <p:cNvSpPr/>
          <p:nvPr/>
        </p:nvSpPr>
        <p:spPr>
          <a:xfrm>
            <a:off x="8334584" y="5036585"/>
            <a:ext cx="2134782" cy="272606"/>
          </a:xfrm>
          <a:prstGeom prst="homePlat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13"/>
          </a:p>
        </p:txBody>
      </p:sp>
      <p:sp>
        <p:nvSpPr>
          <p:cNvPr id="55" name="화살표: 오각형 10">
            <a:extLst>
              <a:ext uri="{FF2B5EF4-FFF2-40B4-BE49-F238E27FC236}">
                <a16:creationId xmlns:a16="http://schemas.microsoft.com/office/drawing/2014/main" xmlns="" id="{E11C5250-1F49-4C00-8FB2-29CF20A59353}"/>
              </a:ext>
            </a:extLst>
          </p:cNvPr>
          <p:cNvSpPr/>
          <p:nvPr/>
        </p:nvSpPr>
        <p:spPr>
          <a:xfrm>
            <a:off x="10272464" y="5517232"/>
            <a:ext cx="1280082" cy="272606"/>
          </a:xfrm>
          <a:prstGeom prst="homePlat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13242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/>
          <p:cNvGrpSpPr/>
          <p:nvPr/>
        </p:nvGrpSpPr>
        <p:grpSpPr>
          <a:xfrm>
            <a:off x="1815604" y="5172888"/>
            <a:ext cx="1320800" cy="939802"/>
            <a:chOff x="1654630" y="5172888"/>
            <a:chExt cx="1320800" cy="939802"/>
          </a:xfrm>
        </p:grpSpPr>
        <p:sp>
          <p:nvSpPr>
            <p:cNvPr id="72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74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815604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815604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815604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546167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546168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546169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815604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546169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815604" y="4233090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546169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2091375" y="439057"/>
            <a:ext cx="10100625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0" y="428916"/>
            <a:ext cx="1723549" cy="592842"/>
            <a:chOff x="-12700" y="428916"/>
            <a:chExt cx="1723549" cy="5928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-12700" y="652426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750" spc="-1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업무 일정 및 분담</a:t>
              </a:r>
              <a:endParaRPr lang="ko-KR" altLang="en-US" sz="175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2292262" y="690526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 분담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690030" y="1516045"/>
            <a:ext cx="762000" cy="1101875"/>
            <a:chOff x="2980710" y="1516045"/>
            <a:chExt cx="762000" cy="1101875"/>
          </a:xfrm>
        </p:grpSpPr>
        <p:pic>
          <p:nvPicPr>
            <p:cNvPr id="82" name="그래픽 9" descr="남자">
              <a:extLst>
                <a:ext uri="{FF2B5EF4-FFF2-40B4-BE49-F238E27FC236}">
                  <a16:creationId xmlns:a16="http://schemas.microsoft.com/office/drawing/2014/main" xmlns="" id="{D25D595F-2816-44EF-A118-5668DAC4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104612" y="1754431"/>
              <a:ext cx="514350" cy="51435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EAE7E956-B908-4056-8227-13FF951E8136}"/>
                </a:ext>
              </a:extLst>
            </p:cNvPr>
            <p:cNvSpPr txBox="1"/>
            <p:nvPr/>
          </p:nvSpPr>
          <p:spPr>
            <a:xfrm>
              <a:off x="2980710" y="2310143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김시현</a:t>
              </a:r>
              <a:endPara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86" name="그래픽 10" descr="왕관">
              <a:extLst>
                <a:ext uri="{FF2B5EF4-FFF2-40B4-BE49-F238E27FC236}">
                  <a16:creationId xmlns:a16="http://schemas.microsoft.com/office/drawing/2014/main" xmlns="" id="{60F75F18-3EFB-48A0-96CB-639DCC47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202880" y="1516045"/>
              <a:ext cx="317815" cy="246249"/>
            </a:xfrm>
            <a:prstGeom prst="rect">
              <a:avLst/>
            </a:prstGeom>
          </p:spPr>
        </p:pic>
      </p:grpSp>
      <p:grpSp>
        <p:nvGrpSpPr>
          <p:cNvPr id="88" name="그룹 87"/>
          <p:cNvGrpSpPr/>
          <p:nvPr/>
        </p:nvGrpSpPr>
        <p:grpSpPr>
          <a:xfrm>
            <a:off x="5025523" y="1754431"/>
            <a:ext cx="762000" cy="863489"/>
            <a:chOff x="2980710" y="1754431"/>
            <a:chExt cx="762000" cy="863489"/>
          </a:xfrm>
        </p:grpSpPr>
        <p:pic>
          <p:nvPicPr>
            <p:cNvPr id="89" name="그래픽 9" descr="남자">
              <a:extLst>
                <a:ext uri="{FF2B5EF4-FFF2-40B4-BE49-F238E27FC236}">
                  <a16:creationId xmlns:a16="http://schemas.microsoft.com/office/drawing/2014/main" xmlns="" id="{D25D595F-2816-44EF-A118-5668DAC4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104612" y="1754431"/>
              <a:ext cx="514350" cy="51435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EAE7E956-B908-4056-8227-13FF951E8136}"/>
                </a:ext>
              </a:extLst>
            </p:cNvPr>
            <p:cNvSpPr txBox="1"/>
            <p:nvPr/>
          </p:nvSpPr>
          <p:spPr>
            <a:xfrm>
              <a:off x="2980710" y="2310143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고민지</a:t>
              </a:r>
              <a:endPara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361016" y="1754431"/>
            <a:ext cx="762000" cy="863489"/>
            <a:chOff x="2980710" y="1754431"/>
            <a:chExt cx="762000" cy="863489"/>
          </a:xfrm>
        </p:grpSpPr>
        <p:pic>
          <p:nvPicPr>
            <p:cNvPr id="93" name="그래픽 9" descr="남자">
              <a:extLst>
                <a:ext uri="{FF2B5EF4-FFF2-40B4-BE49-F238E27FC236}">
                  <a16:creationId xmlns:a16="http://schemas.microsoft.com/office/drawing/2014/main" xmlns="" id="{D25D595F-2816-44EF-A118-5668DAC4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104612" y="1754431"/>
              <a:ext cx="514350" cy="5143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EAE7E956-B908-4056-8227-13FF951E8136}"/>
                </a:ext>
              </a:extLst>
            </p:cNvPr>
            <p:cNvSpPr txBox="1"/>
            <p:nvPr/>
          </p:nvSpPr>
          <p:spPr>
            <a:xfrm>
              <a:off x="2980710" y="2310143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고수경</a:t>
              </a:r>
              <a:endPara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696509" y="1754431"/>
            <a:ext cx="762000" cy="863489"/>
            <a:chOff x="2980710" y="1754431"/>
            <a:chExt cx="762000" cy="863489"/>
          </a:xfrm>
        </p:grpSpPr>
        <p:pic>
          <p:nvPicPr>
            <p:cNvPr id="97" name="그래픽 9" descr="남자">
              <a:extLst>
                <a:ext uri="{FF2B5EF4-FFF2-40B4-BE49-F238E27FC236}">
                  <a16:creationId xmlns:a16="http://schemas.microsoft.com/office/drawing/2014/main" xmlns="" id="{D25D595F-2816-44EF-A118-5668DAC4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104612" y="1754431"/>
              <a:ext cx="514350" cy="51435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AE7E956-B908-4056-8227-13FF951E8136}"/>
                </a:ext>
              </a:extLst>
            </p:cNvPr>
            <p:cNvSpPr txBox="1"/>
            <p:nvPr/>
          </p:nvSpPr>
          <p:spPr>
            <a:xfrm>
              <a:off x="2980710" y="2310143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김승연</a:t>
              </a:r>
              <a:endPara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9032002" y="1754431"/>
            <a:ext cx="762000" cy="863489"/>
            <a:chOff x="2980710" y="1754431"/>
            <a:chExt cx="762000" cy="863489"/>
          </a:xfrm>
        </p:grpSpPr>
        <p:pic>
          <p:nvPicPr>
            <p:cNvPr id="100" name="그래픽 9" descr="남자">
              <a:extLst>
                <a:ext uri="{FF2B5EF4-FFF2-40B4-BE49-F238E27FC236}">
                  <a16:creationId xmlns:a16="http://schemas.microsoft.com/office/drawing/2014/main" xmlns="" id="{D25D595F-2816-44EF-A118-5668DAC4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104612" y="1754431"/>
              <a:ext cx="514350" cy="51435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EAE7E956-B908-4056-8227-13FF951E8136}"/>
                </a:ext>
              </a:extLst>
            </p:cNvPr>
            <p:cNvSpPr txBox="1"/>
            <p:nvPr/>
          </p:nvSpPr>
          <p:spPr>
            <a:xfrm>
              <a:off x="2980710" y="2310143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백재민</a:t>
              </a:r>
              <a:endPara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10367497" y="1754431"/>
            <a:ext cx="762000" cy="863489"/>
            <a:chOff x="2980710" y="1754431"/>
            <a:chExt cx="762000" cy="863489"/>
          </a:xfrm>
        </p:grpSpPr>
        <p:pic>
          <p:nvPicPr>
            <p:cNvPr id="103" name="그래픽 9" descr="남자">
              <a:extLst>
                <a:ext uri="{FF2B5EF4-FFF2-40B4-BE49-F238E27FC236}">
                  <a16:creationId xmlns:a16="http://schemas.microsoft.com/office/drawing/2014/main" xmlns="" id="{D25D595F-2816-44EF-A118-5668DAC4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104612" y="1754431"/>
              <a:ext cx="514350" cy="5143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EAE7E956-B908-4056-8227-13FF951E8136}"/>
                </a:ext>
              </a:extLst>
            </p:cNvPr>
            <p:cNvSpPr txBox="1"/>
            <p:nvPr/>
          </p:nvSpPr>
          <p:spPr>
            <a:xfrm>
              <a:off x="2980710" y="2310143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정혜인</a:t>
              </a:r>
              <a:endPara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EAE7E956-B908-4056-8227-13FF951E8136}"/>
              </a:ext>
            </a:extLst>
          </p:cNvPr>
          <p:cNvSpPr txBox="1"/>
          <p:nvPr/>
        </p:nvSpPr>
        <p:spPr>
          <a:xfrm>
            <a:off x="2351401" y="3047177"/>
            <a:ext cx="94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공통 업무</a:t>
            </a:r>
            <a:endParaRPr lang="ko-KR" altLang="en-US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2359B59B-ED27-4666-BBED-04A34B04E977}"/>
              </a:ext>
            </a:extLst>
          </p:cNvPr>
          <p:cNvSpPr/>
          <p:nvPr/>
        </p:nvSpPr>
        <p:spPr>
          <a:xfrm>
            <a:off x="3324200" y="2813958"/>
            <a:ext cx="8329913" cy="76893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" dirty="0">
              <a:ln w="44450">
                <a:solidFill>
                  <a:schemeClr val="accent1">
                    <a:shade val="50000"/>
                  </a:schemeClr>
                </a:solidFill>
                <a:prstDash val="sysDash"/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50438" y="3041022"/>
            <a:ext cx="487743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요구분석서 </a:t>
            </a:r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작성</a:t>
            </a:r>
            <a:r>
              <a: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/ </a:t>
            </a:r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순서도 작성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화면설계서 작성 </a:t>
            </a:r>
            <a:r>
              <a:rPr lang="en-US" altLang="ko-KR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데이터설계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EAE7E956-B908-4056-8227-13FF951E8136}"/>
              </a:ext>
            </a:extLst>
          </p:cNvPr>
          <p:cNvSpPr txBox="1"/>
          <p:nvPr/>
        </p:nvSpPr>
        <p:spPr>
          <a:xfrm>
            <a:off x="2383395" y="4796478"/>
            <a:ext cx="94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분담</a:t>
            </a:r>
            <a:r>
              <a:rPr lang="en-US" altLang="ko-KR" sz="1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</a:t>
            </a:r>
            <a:endParaRPr lang="ko-KR" altLang="en-US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324201" y="3753758"/>
            <a:ext cx="1363857" cy="2061415"/>
            <a:chOff x="3084855" y="3753758"/>
            <a:chExt cx="1363857" cy="2061415"/>
          </a:xfrm>
        </p:grpSpPr>
        <p:sp>
          <p:nvSpPr>
            <p:cNvPr id="111" name="직사각형 110">
              <a:extLst>
                <a:ext uri="{FF2B5EF4-FFF2-40B4-BE49-F238E27FC236}">
                  <a16:creationId xmlns="" xmlns:a16="http://schemas.microsoft.com/office/drawing/2014/main" id="{2359B59B-ED27-4666-BBED-04A34B04E977}"/>
                </a:ext>
              </a:extLst>
            </p:cNvPr>
            <p:cNvSpPr/>
            <p:nvPr/>
          </p:nvSpPr>
          <p:spPr>
            <a:xfrm>
              <a:off x="3084855" y="3753758"/>
              <a:ext cx="1363856" cy="2061415"/>
            </a:xfrm>
            <a:prstGeom prst="rect">
              <a:avLst/>
            </a:prstGeom>
            <a:solidFill>
              <a:srgbClr val="C00000">
                <a:alpha val="11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" dirty="0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84856" y="3888537"/>
              <a:ext cx="136385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기능명세서 작성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구현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-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관리자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&gt;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온라인 상담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확인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&gt;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답변하기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-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회원가입 기능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-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비밀번호 재설정 기능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-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프로그램 디자인 구성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711050" y="3753758"/>
            <a:ext cx="1363856" cy="2061415"/>
            <a:chOff x="4485326" y="3753758"/>
            <a:chExt cx="1363856" cy="2061415"/>
          </a:xfrm>
        </p:grpSpPr>
        <p:sp>
          <p:nvSpPr>
            <p:cNvPr id="112" name="직사각형 111">
              <a:extLst>
                <a:ext uri="{FF2B5EF4-FFF2-40B4-BE49-F238E27FC236}">
                  <a16:creationId xmlns="" xmlns:a16="http://schemas.microsoft.com/office/drawing/2014/main" id="{2359B59B-ED27-4666-BBED-04A34B04E977}"/>
                </a:ext>
              </a:extLst>
            </p:cNvPr>
            <p:cNvSpPr/>
            <p:nvPr/>
          </p:nvSpPr>
          <p:spPr>
            <a:xfrm>
              <a:off x="4485326" y="3753758"/>
              <a:ext cx="1363856" cy="2061415"/>
            </a:xfrm>
            <a:prstGeom prst="rect">
              <a:avLst/>
            </a:prstGeom>
            <a:solidFill>
              <a:srgbClr val="C00000">
                <a:alpha val="11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" dirty="0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4485326" y="3888537"/>
              <a:ext cx="136385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기능명세서 작성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구현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관리자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&gt;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의사 </a:t>
              </a:r>
              <a:r>
                <a:rPr lang="ko-KR" altLang="en-US" sz="9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스케줄표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확인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환자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진료 정보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-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환자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예약하기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예약</a:t>
              </a:r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대기</a:t>
              </a:r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변경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- DATA SAVE&amp;LOAD</a:t>
              </a: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- DATA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클래스 관리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097898" y="3753758"/>
            <a:ext cx="1363933" cy="2061415"/>
            <a:chOff x="5820742" y="3753758"/>
            <a:chExt cx="1363933" cy="2061415"/>
          </a:xfrm>
        </p:grpSpPr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2359B59B-ED27-4666-BBED-04A34B04E977}"/>
                </a:ext>
              </a:extLst>
            </p:cNvPr>
            <p:cNvSpPr/>
            <p:nvPr/>
          </p:nvSpPr>
          <p:spPr>
            <a:xfrm>
              <a:off x="5820819" y="3753758"/>
              <a:ext cx="1363856" cy="2061415"/>
            </a:xfrm>
            <a:prstGeom prst="rect">
              <a:avLst/>
            </a:prstGeom>
            <a:solidFill>
              <a:srgbClr val="C00000">
                <a:alpha val="11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" dirty="0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820742" y="3888537"/>
              <a:ext cx="136385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기능명세서 작성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구현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-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환자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&gt;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내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진료 정보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조회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&gt;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수정</a:t>
              </a:r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진료내역 확인</a:t>
              </a:r>
            </a:p>
            <a:p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디자인 수정</a:t>
              </a:r>
            </a:p>
            <a:p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코드 통합 작업</a:t>
              </a:r>
            </a:p>
            <a:p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DATA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클래스 관리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484823" y="3753758"/>
            <a:ext cx="1363856" cy="2061415"/>
            <a:chOff x="7156312" y="3753758"/>
            <a:chExt cx="1363856" cy="2061415"/>
          </a:xfrm>
        </p:grpSpPr>
        <p:sp>
          <p:nvSpPr>
            <p:cNvPr id="116" name="직사각형 115">
              <a:extLst>
                <a:ext uri="{FF2B5EF4-FFF2-40B4-BE49-F238E27FC236}">
                  <a16:creationId xmlns="" xmlns:a16="http://schemas.microsoft.com/office/drawing/2014/main" id="{2359B59B-ED27-4666-BBED-04A34B04E977}"/>
                </a:ext>
              </a:extLst>
            </p:cNvPr>
            <p:cNvSpPr/>
            <p:nvPr/>
          </p:nvSpPr>
          <p:spPr>
            <a:xfrm>
              <a:off x="7156312" y="3753758"/>
              <a:ext cx="1363856" cy="2061415"/>
            </a:xfrm>
            <a:prstGeom prst="rect">
              <a:avLst/>
            </a:prstGeom>
            <a:solidFill>
              <a:srgbClr val="C00000">
                <a:alpha val="11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" dirty="0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7156312" y="3888537"/>
              <a:ext cx="1363856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요구분석서 취합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발표 자료 작성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발표 자료 디자인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구현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-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환자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&gt;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병원 소개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&gt;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진료 후기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(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후기 조회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후기 작성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</a:p>
            <a:p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-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메인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로그인 기능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871671" y="3753758"/>
            <a:ext cx="1363856" cy="2061415"/>
            <a:chOff x="8520168" y="3753758"/>
            <a:chExt cx="1363856" cy="2061415"/>
          </a:xfrm>
        </p:grpSpPr>
        <p:sp>
          <p:nvSpPr>
            <p:cNvPr id="118" name="직사각형 117">
              <a:extLst>
                <a:ext uri="{FF2B5EF4-FFF2-40B4-BE49-F238E27FC236}">
                  <a16:creationId xmlns="" xmlns:a16="http://schemas.microsoft.com/office/drawing/2014/main" id="{2359B59B-ED27-4666-BBED-04A34B04E977}"/>
                </a:ext>
              </a:extLst>
            </p:cNvPr>
            <p:cNvSpPr/>
            <p:nvPr/>
          </p:nvSpPr>
          <p:spPr>
            <a:xfrm>
              <a:off x="8520168" y="3753758"/>
              <a:ext cx="1363856" cy="2061415"/>
            </a:xfrm>
            <a:prstGeom prst="rect">
              <a:avLst/>
            </a:prstGeom>
            <a:solidFill>
              <a:srgbClr val="C00000">
                <a:alpha val="11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" dirty="0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8520168" y="3888537"/>
              <a:ext cx="1363856" cy="189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기획서 작성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발표 자료 작성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구현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-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관리자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직원 정보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보기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직원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추가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삭제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&gt;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매출액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조회 기능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&gt;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재고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수량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확인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주문하기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기능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10258521" y="3753758"/>
            <a:ext cx="1363856" cy="2061415"/>
            <a:chOff x="8520168" y="3753758"/>
            <a:chExt cx="1363856" cy="2061415"/>
          </a:xfrm>
        </p:grpSpPr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2359B59B-ED27-4666-BBED-04A34B04E977}"/>
                </a:ext>
              </a:extLst>
            </p:cNvPr>
            <p:cNvSpPr/>
            <p:nvPr/>
          </p:nvSpPr>
          <p:spPr>
            <a:xfrm>
              <a:off x="8520168" y="3753758"/>
              <a:ext cx="1363856" cy="2061415"/>
            </a:xfrm>
            <a:prstGeom prst="rect">
              <a:avLst/>
            </a:prstGeom>
            <a:solidFill>
              <a:srgbClr val="C00000">
                <a:alpha val="11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" dirty="0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520168" y="3888537"/>
              <a:ext cx="1363856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기능명세서 작성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발표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60734" indent="-160734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구현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-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환자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&gt; </a:t>
              </a:r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FAQ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목록 보기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&gt;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온라인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상담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내용보기</a:t>
              </a:r>
              <a:endParaRPr lang="en-US" altLang="ko-KR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&gt; </a:t>
              </a:r>
              <a:r>
                <a:rPr lang="ko-KR" altLang="en-US" sz="9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진료 예약 </a:t>
              </a:r>
              <a:r>
                <a:rPr lang="ko-KR" altLang="en-US" sz="9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변경</a:t>
              </a:r>
              <a:endParaRPr lang="en-US" altLang="ko-KR" sz="9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5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82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87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02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기획의도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2656496" y="1055290"/>
            <a:ext cx="8991600" cy="4747420"/>
          </a:xfrm>
          <a:prstGeom prst="roundRect">
            <a:avLst/>
          </a:prstGeom>
          <a:solidFill>
            <a:srgbClr val="94246C">
              <a:alpha val="5000"/>
            </a:srgb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44450">
                <a:solidFill>
                  <a:schemeClr val="accent1">
                    <a:shade val="50000"/>
                  </a:schemeClr>
                </a:solidFill>
                <a:prstDash val="sysDash"/>
              </a:ln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229254" y="1462894"/>
            <a:ext cx="142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701800" algn="l"/>
              </a:tabLst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병원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648854" y="1462894"/>
            <a:ext cx="142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701800" algn="l"/>
              </a:tabLst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환자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56496" y="1996600"/>
            <a:ext cx="4572000" cy="1597550"/>
            <a:chOff x="3070288" y="2636994"/>
            <a:chExt cx="4572000" cy="159755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222688" y="2636994"/>
              <a:ext cx="4267200" cy="159755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0288" y="2808071"/>
              <a:ext cx="4572000" cy="12926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병원 관리 프로그램 통합</a:t>
              </a:r>
              <a:endPara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환자 </a:t>
              </a:r>
              <a:r>
                <a:rPr lang="ko-KR" altLang="ko-KR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관리</a:t>
              </a:r>
              <a:r>
                <a:rPr lang="en-US" altLang="ko-KR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ko-KR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병원 관리</a:t>
              </a:r>
              <a:r>
                <a:rPr lang="en-US" altLang="ko-KR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ko-KR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직원 </a:t>
              </a:r>
              <a:r>
                <a:rPr lang="ko-KR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관리</a:t>
              </a:r>
              <a:r>
                <a:rPr lang="en-US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endParaRPr lang="ko-KR" altLang="ko-KR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endPara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치과 전반 </a:t>
              </a:r>
              <a:r>
                <a:rPr lang="ko-KR" altLang="ko-KR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업무를 </a:t>
              </a:r>
              <a:r>
                <a:rPr lang="ko-KR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다룰 </a:t>
              </a:r>
              <a:r>
                <a:rPr lang="ko-KR" altLang="ko-KR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수 </a:t>
              </a:r>
              <a:r>
                <a:rPr lang="ko-KR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있는</a:t>
              </a:r>
              <a:endPara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All In One</a:t>
              </a:r>
              <a:r>
                <a:rPr lang="ko-KR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ko-KR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프로그램 개발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076096" y="1996600"/>
            <a:ext cx="4572000" cy="1597550"/>
            <a:chOff x="3070288" y="2636994"/>
            <a:chExt cx="4572000" cy="1597550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3222688" y="2636994"/>
              <a:ext cx="4267200" cy="1597550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44450">
                  <a:solidFill>
                    <a:schemeClr val="accent1">
                      <a:shade val="50000"/>
                    </a:schemeClr>
                  </a:solidFill>
                  <a:prstDash val="sysDash"/>
                </a:ln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070288" y="2808071"/>
              <a:ext cx="4572000" cy="12926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병원과의 커뮤니케이션</a:t>
              </a:r>
              <a:endPara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진료 상담</a:t>
              </a:r>
              <a:r>
                <a:rPr lang="en-US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진료 후기</a:t>
              </a:r>
              <a:r>
                <a:rPr lang="en-US" altLang="ko-KR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endParaRPr lang="ko-KR" altLang="ko-KR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endPara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평가 시스템을 통해 병원 측에 피드백 전달</a:t>
              </a:r>
              <a:endParaRPr lang="en-US" altLang="ko-KR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대면</a:t>
              </a:r>
              <a:r>
                <a:rPr lang="en-US" altLang="ko-KR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통화 없이도 서비스 이용</a:t>
              </a:r>
              <a:endParaRPr lang="ko-KR" altLang="ko-KR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5121380" y="4093787"/>
            <a:ext cx="406183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진료 예약 시스템 간편화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예약하기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예약 대기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예약 변경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예약 취소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algn="ctr"/>
            <a:endParaRPr lang="en-US" altLang="ko-KR" sz="14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의사 스케줄과 연동되는 예약 시스</a:t>
            </a:r>
            <a:r>
              <a:rPr lang="ko-KR" altLang="en-US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템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14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환자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</a:t>
            </a:r>
            <a:r>
              <a:rPr lang="ko-KR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직접 </a:t>
            </a:r>
            <a:r>
              <a:rPr lang="ko-KR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진료 예약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및 변경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예약 </a:t>
            </a:r>
            <a:r>
              <a:rPr lang="ko-KR" altLang="ko-KR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대기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</a:t>
            </a:r>
            <a:r>
              <a:rPr lang="ko-KR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추가</a:t>
            </a:r>
            <a:endParaRPr lang="ko-KR" altLang="ko-KR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3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7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" b="157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9552E25-DD81-4B87-A1AF-B3B6B7C0CEEB}"/>
              </a:ext>
            </a:extLst>
          </p:cNvPr>
          <p:cNvSpPr txBox="1"/>
          <p:nvPr/>
        </p:nvSpPr>
        <p:spPr>
          <a:xfrm>
            <a:off x="0" y="2542583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  </a:t>
            </a:r>
            <a:r>
              <a:rPr lang="ko-KR" altLang="en-US" sz="4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  </a:t>
            </a:r>
            <a:r>
              <a:rPr lang="en-US" altLang="ko-KR" sz="400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]</a:t>
            </a:r>
            <a:endParaRPr lang="ko-KR" altLang="en-US" sz="4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그룹 104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106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08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338828" cy="522188"/>
            <a:chOff x="56231" y="428916"/>
            <a:chExt cx="133882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03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데이터 구조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80" y="1699405"/>
            <a:ext cx="3965550" cy="153307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078230"/>
              </p:ext>
            </p:extLst>
          </p:nvPr>
        </p:nvGraphicFramePr>
        <p:xfrm>
          <a:off x="3181210" y="1392783"/>
          <a:ext cx="2614678" cy="31492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7339"/>
                <a:gridCol w="1307339"/>
              </a:tblGrid>
              <a:tr h="438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환자</a:t>
                      </a:r>
                      <a:endParaRPr lang="en-US" altLang="ko-KR" sz="1100" dirty="0" smtClean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(Patient)</a:t>
                      </a:r>
                      <a:endParaRPr lang="ko-KR" altLang="en-US" sz="11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멤버 변수</a:t>
                      </a:r>
                      <a:endParaRPr lang="ko-KR" altLang="en-US" sz="1100" b="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38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환자번호</a:t>
                      </a:r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(P)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</a:t>
                      </a:r>
                      <a:r>
                        <a:rPr lang="en-US" altLang="ko-KR" sz="1050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en-US" altLang="ko-KR" sz="1050" baseline="0" dirty="0" err="1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seq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아이디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 id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비밀번호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 password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이름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 name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성별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</a:t>
                      </a:r>
                      <a:r>
                        <a:rPr lang="en-US" altLang="ko-KR" sz="1050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gender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생년월일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 birthday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주소지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 address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휴대폰 번호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</a:t>
                      </a:r>
                      <a:r>
                        <a:rPr lang="en-US" altLang="ko-KR" sz="1050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en-US" altLang="ko-KR" sz="1050" dirty="0" err="1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phoneNum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6461588" y="1951661"/>
            <a:ext cx="3693473" cy="118612"/>
          </a:xfrm>
          <a:prstGeom prst="rect">
            <a:avLst/>
          </a:prstGeom>
          <a:solidFill>
            <a:schemeClr val="bg1">
              <a:lumMod val="75000"/>
              <a:alpha val="19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꺾인 연결선 68"/>
          <p:cNvCxnSpPr>
            <a:stCxn id="68" idx="3"/>
            <a:endCxn id="70" idx="3"/>
          </p:cNvCxnSpPr>
          <p:nvPr/>
        </p:nvCxnSpPr>
        <p:spPr>
          <a:xfrm flipH="1" flipV="1">
            <a:off x="9886950" y="1523737"/>
            <a:ext cx="268111" cy="487230"/>
          </a:xfrm>
          <a:prstGeom prst="bentConnector3">
            <a:avLst>
              <a:gd name="adj1" fmla="val -85263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275280" y="1400626"/>
            <a:ext cx="3611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환자번호</a:t>
            </a:r>
            <a:r>
              <a:rPr lang="en-US" altLang="ko-KR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(P),</a:t>
            </a:r>
            <a:r>
              <a:rPr lang="ko-KR" altLang="en-US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</a:t>
            </a:r>
            <a:r>
              <a:rPr lang="en-US" altLang="ko-KR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비밀번호</a:t>
            </a:r>
            <a:r>
              <a:rPr lang="en-US" altLang="ko-KR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이름</a:t>
            </a:r>
            <a:r>
              <a:rPr lang="en-US" altLang="ko-KR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성별</a:t>
            </a:r>
            <a:r>
              <a:rPr lang="en-US" altLang="ko-KR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생년월일</a:t>
            </a:r>
            <a:r>
              <a:rPr lang="en-US" altLang="ko-KR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주소지</a:t>
            </a:r>
            <a:r>
              <a:rPr lang="en-US" altLang="ko-KR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휴대폰번호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10"/>
          <a:stretch/>
        </p:blipFill>
        <p:spPr bwMode="auto">
          <a:xfrm>
            <a:off x="6377576" y="3621264"/>
            <a:ext cx="1961598" cy="132855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81"/>
          <a:stretch/>
        </p:blipFill>
        <p:spPr bwMode="auto">
          <a:xfrm>
            <a:off x="8557969" y="3621264"/>
            <a:ext cx="1785157" cy="132855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6" name="타원 75"/>
          <p:cNvSpPr/>
          <p:nvPr/>
        </p:nvSpPr>
        <p:spPr>
          <a:xfrm>
            <a:off x="6473398" y="3927419"/>
            <a:ext cx="144016" cy="144016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8849148" y="3932354"/>
            <a:ext cx="144016" cy="144016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6377576" y="1951661"/>
            <a:ext cx="144016" cy="144016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8" idx="4"/>
            <a:endCxn id="76" idx="0"/>
          </p:cNvCxnSpPr>
          <p:nvPr/>
        </p:nvCxnSpPr>
        <p:spPr>
          <a:xfrm>
            <a:off x="6449584" y="2095677"/>
            <a:ext cx="95822" cy="1831742"/>
          </a:xfrm>
          <a:prstGeom prst="straightConnector1">
            <a:avLst/>
          </a:prstGeom>
          <a:ln w="12700">
            <a:solidFill>
              <a:srgbClr val="FF0000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6" idx="6"/>
            <a:endCxn id="77" idx="2"/>
          </p:cNvCxnSpPr>
          <p:nvPr/>
        </p:nvCxnSpPr>
        <p:spPr>
          <a:xfrm>
            <a:off x="6617414" y="3999427"/>
            <a:ext cx="2231734" cy="4935"/>
          </a:xfrm>
          <a:prstGeom prst="straightConnector1">
            <a:avLst/>
          </a:prstGeom>
          <a:ln w="12700">
            <a:solidFill>
              <a:srgbClr val="FF0000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6708198" y="5090169"/>
            <a:ext cx="13003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진단서</a:t>
            </a:r>
            <a:r>
              <a: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환자번호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(F)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738653" y="5090169"/>
            <a:ext cx="14237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진료정보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환자번호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(F)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679101" y="5059392"/>
            <a:ext cx="1589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 </a:t>
            </a:r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활용</a:t>
            </a:r>
          </a:p>
        </p:txBody>
      </p:sp>
      <p:sp>
        <p:nvSpPr>
          <p:cNvPr id="88" name="타원 87"/>
          <p:cNvSpPr/>
          <p:nvPr/>
        </p:nvSpPr>
        <p:spPr>
          <a:xfrm>
            <a:off x="7767039" y="3095606"/>
            <a:ext cx="144016" cy="14401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꺾인 연결선 88"/>
          <p:cNvCxnSpPr/>
          <p:nvPr/>
        </p:nvCxnSpPr>
        <p:spPr>
          <a:xfrm>
            <a:off x="7839047" y="3239622"/>
            <a:ext cx="2686981" cy="143359"/>
          </a:xfrm>
          <a:prstGeom prst="bentConnector3">
            <a:avLst>
              <a:gd name="adj1" fmla="val -71"/>
            </a:avLst>
          </a:prstGeom>
          <a:ln w="12700">
            <a:solidFill>
              <a:schemeClr val="accent6">
                <a:alpha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526027" y="3082899"/>
            <a:ext cx="5982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성별</a:t>
            </a:r>
            <a:endParaRPr lang="en-US" altLang="ko-KR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남자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1</a:t>
            </a:r>
          </a:p>
          <a:p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여자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2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986" y="900379"/>
            <a:ext cx="10230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환자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데이터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회원정보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txt)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473944" y="4729710"/>
            <a:ext cx="0" cy="216693"/>
          </a:xfrm>
          <a:prstGeom prst="straightConnector1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0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65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67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338828" cy="522188"/>
            <a:chOff x="56231" y="428916"/>
            <a:chExt cx="133882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03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데이터 구조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6" y="900379"/>
            <a:ext cx="8915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의사 데이터</a:t>
            </a:r>
            <a:endParaRPr lang="en-US" altLang="ko-KR" sz="1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의사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.txt)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09"/>
          <a:stretch/>
        </p:blipFill>
        <p:spPr bwMode="auto">
          <a:xfrm>
            <a:off x="8159696" y="3557137"/>
            <a:ext cx="1763400" cy="132855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43" y="1846215"/>
            <a:ext cx="2844148" cy="134555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6149743" y="2177679"/>
            <a:ext cx="2749318" cy="136289"/>
          </a:xfrm>
          <a:prstGeom prst="rect">
            <a:avLst/>
          </a:prstGeom>
          <a:solidFill>
            <a:schemeClr val="bg1">
              <a:lumMod val="75000"/>
              <a:alpha val="19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꺾인 연결선 39"/>
          <p:cNvCxnSpPr>
            <a:stCxn id="39" idx="1"/>
            <a:endCxn id="41" idx="1"/>
          </p:cNvCxnSpPr>
          <p:nvPr/>
        </p:nvCxnSpPr>
        <p:spPr>
          <a:xfrm rot="10800000" flipH="1">
            <a:off x="6149742" y="1545518"/>
            <a:ext cx="314965" cy="700306"/>
          </a:xfrm>
          <a:prstGeom prst="bentConnector3">
            <a:avLst>
              <a:gd name="adj1" fmla="val -72579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464708" y="1418560"/>
            <a:ext cx="37497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의사번호</a:t>
            </a:r>
            <a:r>
              <a:rPr lang="en-US" altLang="ko-KR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(P),</a:t>
            </a:r>
            <a:r>
              <a:rPr lang="ko-KR" altLang="en-US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이름</a:t>
            </a:r>
            <a:r>
              <a:rPr lang="en-US" altLang="ko-KR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성별</a:t>
            </a:r>
            <a:r>
              <a:rPr lang="en-US" altLang="ko-KR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생년월일</a:t>
            </a:r>
            <a:r>
              <a:rPr lang="en-US" altLang="ko-KR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휴대폰번호</a:t>
            </a:r>
            <a:r>
              <a:rPr lang="en-US" altLang="ko-KR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입사일</a:t>
            </a:r>
            <a:r>
              <a:rPr lang="en-US" altLang="ko-KR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50" dirty="0">
                <a:solidFill>
                  <a:schemeClr val="dk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자기소개서경로</a:t>
            </a: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81"/>
          <a:stretch/>
        </p:blipFill>
        <p:spPr bwMode="auto">
          <a:xfrm>
            <a:off x="6149743" y="3557137"/>
            <a:ext cx="1785157" cy="132855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8315188" y="3856320"/>
            <a:ext cx="144016" cy="144016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532605" y="3868227"/>
            <a:ext cx="144016" cy="144016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6148861" y="2169952"/>
            <a:ext cx="144016" cy="144016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4"/>
            <a:endCxn id="43" idx="0"/>
          </p:cNvCxnSpPr>
          <p:nvPr/>
        </p:nvCxnSpPr>
        <p:spPr>
          <a:xfrm>
            <a:off x="6220869" y="2313968"/>
            <a:ext cx="2166327" cy="1542352"/>
          </a:xfrm>
          <a:prstGeom prst="straightConnector1">
            <a:avLst/>
          </a:prstGeom>
          <a:ln w="12700">
            <a:solidFill>
              <a:srgbClr val="FF0000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5" idx="4"/>
            <a:endCxn id="44" idx="1"/>
          </p:cNvCxnSpPr>
          <p:nvPr/>
        </p:nvCxnSpPr>
        <p:spPr>
          <a:xfrm>
            <a:off x="6220869" y="2313968"/>
            <a:ext cx="332827" cy="1575350"/>
          </a:xfrm>
          <a:prstGeom prst="straightConnector1">
            <a:avLst/>
          </a:prstGeom>
          <a:ln w="12700">
            <a:solidFill>
              <a:srgbClr val="FF0000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30427" y="5042085"/>
            <a:ext cx="14237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진료정보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의사번호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(F)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819909" y="2173815"/>
            <a:ext cx="144016" cy="14401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>
            <a:stCxn id="53" idx="6"/>
          </p:cNvCxnSpPr>
          <p:nvPr/>
        </p:nvCxnSpPr>
        <p:spPr>
          <a:xfrm>
            <a:off x="8963925" y="2245823"/>
            <a:ext cx="171575" cy="0"/>
          </a:xfrm>
          <a:prstGeom prst="straightConnector1">
            <a:avLst/>
          </a:prstGeom>
          <a:ln w="12700">
            <a:solidFill>
              <a:schemeClr val="accent6">
                <a:alpha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9135500" y="1941878"/>
            <a:ext cx="224933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“data\\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자기소개서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 + path + “.txt”</a:t>
            </a:r>
          </a:p>
          <a:p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의료진 소개 기능 구현 시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자기소개서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(1~6)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파일을 읽어와 출력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329502" y="5042085"/>
            <a:ext cx="14237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진료예약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의사번호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(F)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193207" y="2972497"/>
            <a:ext cx="661071" cy="1362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8854278" y="3040641"/>
            <a:ext cx="297557" cy="0"/>
          </a:xfrm>
          <a:prstGeom prst="straightConnector1">
            <a:avLst/>
          </a:prstGeom>
          <a:ln w="12700">
            <a:solidFill>
              <a:schemeClr val="accent6">
                <a:alpha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9135500" y="2808145"/>
            <a:ext cx="24176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입사일을 이용해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연차별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급여 계산에 </a:t>
            </a:r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  </a:t>
            </a:r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의사급여</a:t>
            </a:r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.txt)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784859"/>
              </p:ext>
            </p:extLst>
          </p:nvPr>
        </p:nvGraphicFramePr>
        <p:xfrm>
          <a:off x="2975430" y="1418561"/>
          <a:ext cx="2614678" cy="39440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7339"/>
                <a:gridCol w="1307339"/>
              </a:tblGrid>
              <a:tr h="615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의사</a:t>
                      </a:r>
                      <a:endParaRPr lang="en-US" altLang="ko-KR" sz="1100" dirty="0" smtClean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(Doctor)</a:t>
                      </a:r>
                      <a:endParaRPr lang="ko-KR" altLang="en-US" sz="11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멤버 변수</a:t>
                      </a:r>
                      <a:endParaRPr lang="ko-KR" altLang="en-US" sz="1100" b="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75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의사번호</a:t>
                      </a:r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(P)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</a:t>
                      </a:r>
                      <a:r>
                        <a:rPr lang="en-US" altLang="ko-KR" sz="1050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en-US" altLang="ko-KR" sz="1050" baseline="0" dirty="0" err="1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seq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5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이름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 name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5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성별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 gender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5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생년월일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 birth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5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휴대폰번호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</a:t>
                      </a:r>
                      <a:r>
                        <a:rPr lang="en-US" altLang="ko-KR" sz="1050" baseline="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en-US" altLang="ko-KR" sz="1050" baseline="0" dirty="0" err="1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tel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5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입사일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 entry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5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자기소개서 경로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String path</a:t>
                      </a:r>
                      <a:endParaRPr lang="ko-KR" altLang="en-US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73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55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64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338828" cy="522188"/>
            <a:chOff x="56231" y="428916"/>
            <a:chExt cx="133882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03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데이터 구조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986" y="900379"/>
            <a:ext cx="13227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전체 데이터 관계도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pic>
        <p:nvPicPr>
          <p:cNvPr id="38" name="Picture 4" descr="C:\Users\HOME\Downloads\데이터관계도.drawio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48" y="581772"/>
            <a:ext cx="6393904" cy="566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98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그룹 98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102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04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04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구현목표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1" y="439057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2359B59B-ED27-4666-BBED-04A34B04E977}"/>
              </a:ext>
            </a:extLst>
          </p:cNvPr>
          <p:cNvSpPr/>
          <p:nvPr/>
        </p:nvSpPr>
        <p:spPr>
          <a:xfrm>
            <a:off x="5621400" y="1944239"/>
            <a:ext cx="5895930" cy="3602441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44450">
                <a:solidFill>
                  <a:schemeClr val="accent1">
                    <a:shade val="50000"/>
                  </a:schemeClr>
                </a:solidFill>
                <a:prstDash val="sysDash"/>
              </a:ln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66E1AC92-58AD-4F03-8FB7-37257FA31413}"/>
              </a:ext>
            </a:extLst>
          </p:cNvPr>
          <p:cNvSpPr/>
          <p:nvPr/>
        </p:nvSpPr>
        <p:spPr>
          <a:xfrm>
            <a:off x="2941707" y="2301935"/>
            <a:ext cx="2338378" cy="2296252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44450">
                <a:solidFill>
                  <a:schemeClr val="accent1">
                    <a:shade val="50000"/>
                  </a:schemeClr>
                </a:solidFill>
                <a:prstDash val="sysDash"/>
              </a:ln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F5D23F45-EDF6-46E4-8E4D-EACBAA7423B4}"/>
              </a:ext>
            </a:extLst>
          </p:cNvPr>
          <p:cNvSpPr/>
          <p:nvPr/>
        </p:nvSpPr>
        <p:spPr>
          <a:xfrm>
            <a:off x="5966835" y="2301935"/>
            <a:ext cx="2345759" cy="2345755"/>
          </a:xfrm>
          <a:prstGeom prst="ellipse">
            <a:avLst/>
          </a:prstGeom>
          <a:solidFill>
            <a:srgbClr val="94246C">
              <a:alpha val="10000"/>
            </a:srgb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44450">
                <a:solidFill>
                  <a:schemeClr val="accent1">
                    <a:shade val="50000"/>
                  </a:schemeClr>
                </a:solidFill>
                <a:prstDash val="sysDash"/>
              </a:ln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87BA8CF1-A5B1-43B0-82CF-181AB5F7F48F}"/>
              </a:ext>
            </a:extLst>
          </p:cNvPr>
          <p:cNvSpPr/>
          <p:nvPr/>
        </p:nvSpPr>
        <p:spPr>
          <a:xfrm>
            <a:off x="3470823" y="2892274"/>
            <a:ext cx="1280143" cy="469834"/>
          </a:xfrm>
          <a:prstGeom prst="rect">
            <a:avLst/>
          </a:prstGeom>
        </p:spPr>
        <p:txBody>
          <a:bodyPr wrap="none" lIns="38569" tIns="19285" rIns="38569" bIns="19285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C6284E">
                    <a:alpha val="8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병원 이용 단순화</a:t>
            </a:r>
            <a:endParaRPr lang="en-US" altLang="ko-KR" sz="1400" b="1" dirty="0" smtClean="0">
              <a:solidFill>
                <a:srgbClr val="C6284E">
                  <a:alpha val="85000"/>
                </a:srgb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1400" b="1" dirty="0" smtClean="0">
                <a:solidFill>
                  <a:srgbClr val="C6284E">
                    <a:alpha val="8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1400" b="1" dirty="0" smtClean="0">
                <a:solidFill>
                  <a:srgbClr val="C6284E">
                    <a:alpha val="8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편의성 </a:t>
            </a:r>
            <a:r>
              <a:rPr lang="ko-KR" altLang="en-US" sz="1400" b="1" dirty="0">
                <a:solidFill>
                  <a:srgbClr val="C6284E">
                    <a:alpha val="8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제공</a:t>
            </a:r>
            <a:endParaRPr lang="en-US" altLang="ko-KR" sz="1400" b="1" dirty="0">
              <a:solidFill>
                <a:srgbClr val="C6284E">
                  <a:alpha val="85000"/>
                </a:srgb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70826" y="4874607"/>
            <a:ext cx="1280140" cy="371474"/>
          </a:xfrm>
          <a:prstGeom prst="rect">
            <a:avLst/>
          </a:prstGeom>
          <a:solidFill>
            <a:schemeClr val="accent1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 기능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CB6CA2C3-A9AC-43E0-BAB7-0AD2D75E724D}"/>
              </a:ext>
            </a:extLst>
          </p:cNvPr>
          <p:cNvSpPr/>
          <p:nvPr/>
        </p:nvSpPr>
        <p:spPr>
          <a:xfrm>
            <a:off x="6446377" y="2924944"/>
            <a:ext cx="1437238" cy="254390"/>
          </a:xfrm>
          <a:prstGeom prst="rect">
            <a:avLst/>
          </a:prstGeom>
        </p:spPr>
        <p:txBody>
          <a:bodyPr wrap="none" lIns="38569" tIns="19285" rIns="38569" bIns="19285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6284E">
                    <a:alpha val="8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간결한 </a:t>
            </a:r>
            <a:r>
              <a:rPr lang="ko-KR" altLang="en-US" sz="1400" b="1" dirty="0" err="1">
                <a:solidFill>
                  <a:srgbClr val="C6284E">
                    <a:alpha val="8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업무성</a:t>
            </a:r>
            <a:r>
              <a:rPr lang="ko-KR" altLang="en-US" sz="1400" b="1" dirty="0">
                <a:solidFill>
                  <a:srgbClr val="C6284E">
                    <a:alpha val="8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중심</a:t>
            </a:r>
            <a:endParaRPr lang="en-US" altLang="ko-KR" sz="1400" b="1" dirty="0">
              <a:solidFill>
                <a:srgbClr val="C6284E">
                  <a:alpha val="85000"/>
                </a:srgb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CA526124-6779-4113-A545-8F16134A2DE5}"/>
              </a:ext>
            </a:extLst>
          </p:cNvPr>
          <p:cNvSpPr txBox="1"/>
          <p:nvPr/>
        </p:nvSpPr>
        <p:spPr>
          <a:xfrm>
            <a:off x="6447544" y="3323954"/>
            <a:ext cx="1384339" cy="869943"/>
          </a:xfrm>
          <a:prstGeom prst="rect">
            <a:avLst/>
          </a:prstGeom>
          <a:noFill/>
        </p:spPr>
        <p:txBody>
          <a:bodyPr wrap="none" lIns="38569" tIns="19285" rIns="38569" bIns="19285" rtlCol="0">
            <a:spAutoFit/>
          </a:bodyPr>
          <a:lstStyle/>
          <a:p>
            <a:pPr algn="ctr"/>
            <a:r>
              <a:rPr lang="ko-KR" altLang="en-US" sz="27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환자 관리</a:t>
            </a:r>
            <a:endParaRPr lang="en-US" altLang="ko-KR" sz="27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7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직원 </a:t>
            </a:r>
            <a:r>
              <a:rPr lang="ko-KR" altLang="en-US" sz="27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6111267" y="4874607"/>
            <a:ext cx="2107458" cy="371474"/>
          </a:xfrm>
          <a:prstGeom prst="rect">
            <a:avLst/>
          </a:prstGeom>
          <a:solidFill>
            <a:schemeClr val="accent1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</a:t>
            </a:r>
            <a:r>
              <a:rPr lang="ko-KR" altLang="en-US" sz="1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진료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/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스케줄 관리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]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047342" y="4874607"/>
            <a:ext cx="1882304" cy="371474"/>
          </a:xfrm>
          <a:prstGeom prst="rect">
            <a:avLst/>
          </a:prstGeom>
          <a:solidFill>
            <a:schemeClr val="accent1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매출 확인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재고확인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F5D23F45-EDF6-46E4-8E4D-EACBAA7423B4}"/>
              </a:ext>
            </a:extLst>
          </p:cNvPr>
          <p:cNvSpPr/>
          <p:nvPr/>
        </p:nvSpPr>
        <p:spPr>
          <a:xfrm>
            <a:off x="8826136" y="2301935"/>
            <a:ext cx="2345759" cy="2345755"/>
          </a:xfrm>
          <a:prstGeom prst="ellipse">
            <a:avLst/>
          </a:prstGeom>
          <a:solidFill>
            <a:srgbClr val="94246C">
              <a:alpha val="10000"/>
            </a:srgb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44450">
                <a:solidFill>
                  <a:schemeClr val="accent1">
                    <a:shade val="50000"/>
                  </a:schemeClr>
                </a:solidFill>
                <a:prstDash val="sysDash"/>
              </a:ln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D949CAF7-B48C-4AC2-A366-02FA94EF9730}"/>
              </a:ext>
            </a:extLst>
          </p:cNvPr>
          <p:cNvSpPr/>
          <p:nvPr/>
        </p:nvSpPr>
        <p:spPr>
          <a:xfrm>
            <a:off x="9054880" y="2924944"/>
            <a:ext cx="1888269" cy="254390"/>
          </a:xfrm>
          <a:prstGeom prst="rect">
            <a:avLst/>
          </a:prstGeom>
        </p:spPr>
        <p:txBody>
          <a:bodyPr wrap="square" lIns="38569" tIns="19285" rIns="38569" bIns="19285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6284E">
                    <a:alpha val="8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중심</a:t>
            </a:r>
            <a:endParaRPr lang="en-US" altLang="ko-KR" sz="1400" b="1" dirty="0">
              <a:solidFill>
                <a:srgbClr val="C6284E">
                  <a:alpha val="85000"/>
                </a:srgb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27EABC49-F146-4E35-953E-0177176EBED2}"/>
              </a:ext>
            </a:extLst>
          </p:cNvPr>
          <p:cNvSpPr txBox="1"/>
          <p:nvPr/>
        </p:nvSpPr>
        <p:spPr>
          <a:xfrm>
            <a:off x="3770585" y="3480776"/>
            <a:ext cx="680620" cy="454445"/>
          </a:xfrm>
          <a:prstGeom prst="rect">
            <a:avLst/>
          </a:prstGeom>
          <a:noFill/>
        </p:spPr>
        <p:txBody>
          <a:bodyPr wrap="none" lIns="38569" tIns="19285" rIns="38569" bIns="19285" rtlCol="0">
            <a:spAutoFit/>
          </a:bodyPr>
          <a:lstStyle/>
          <a:p>
            <a:pPr algn="ctr"/>
            <a:r>
              <a:rPr lang="ko-KR" altLang="en-US" sz="27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고객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2E5EB8F5-3DC5-4586-A7EB-22A42CB1532D}"/>
              </a:ext>
            </a:extLst>
          </p:cNvPr>
          <p:cNvSpPr txBox="1"/>
          <p:nvPr/>
        </p:nvSpPr>
        <p:spPr>
          <a:xfrm>
            <a:off x="9047341" y="3480777"/>
            <a:ext cx="1882303" cy="454451"/>
          </a:xfrm>
          <a:prstGeom prst="rect">
            <a:avLst/>
          </a:prstGeom>
          <a:noFill/>
        </p:spPr>
        <p:txBody>
          <a:bodyPr wrap="square" lIns="38569" tIns="19285" rIns="38569" bIns="19285" rtlCol="0">
            <a:spAutoFit/>
          </a:bodyPr>
          <a:lstStyle/>
          <a:p>
            <a:pPr algn="ctr"/>
            <a:r>
              <a:rPr lang="ko-KR" altLang="en-US" sz="27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자원 관리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2522487" y="894936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사용자별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목표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3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그룹 94"/>
          <p:cNvGrpSpPr/>
          <p:nvPr/>
        </p:nvGrpSpPr>
        <p:grpSpPr>
          <a:xfrm>
            <a:off x="1654630" y="5172888"/>
            <a:ext cx="1320800" cy="939802"/>
            <a:chOff x="1654630" y="5172888"/>
            <a:chExt cx="1320800" cy="939802"/>
          </a:xfrm>
        </p:grpSpPr>
        <p:sp>
          <p:nvSpPr>
            <p:cNvPr id="96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88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5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05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98" name="사각형: 둥근 모서리 12">
              <a:extLst>
                <a:ext uri="{FF2B5EF4-FFF2-40B4-BE49-F238E27FC236}">
                  <a16:creationId xmlns:a16="http://schemas.microsoft.com/office/drawing/2014/main" xmlns="" id="{0E3A6A8E-0FA8-42D8-A6EA-F41E32982E2E}"/>
                </a:ext>
              </a:extLst>
            </p:cNvPr>
            <p:cNvSpPr/>
            <p:nvPr/>
          </p:nvSpPr>
          <p:spPr>
            <a:xfrm>
              <a:off x="1654630" y="5172890"/>
              <a:ext cx="1320800" cy="9398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5A8556DF-3791-4512-AF4B-5A44FFE7ADE3}"/>
                </a:ext>
              </a:extLst>
            </p:cNvPr>
            <p:cNvSpPr txBox="1"/>
            <p:nvPr/>
          </p:nvSpPr>
          <p:spPr>
            <a:xfrm rot="16200000">
              <a:off x="1385195" y="5535067"/>
              <a:ext cx="8146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CHAPTER </a:t>
              </a:r>
              <a:r>
                <a:rPr lang="en-US" altLang="ko-KR" sz="8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06</a:t>
              </a:r>
              <a:endPara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024C631-A510-4D8D-8F0D-DCAA34E51DDB}"/>
              </a:ext>
            </a:extLst>
          </p:cNvPr>
          <p:cNvSpPr/>
          <p:nvPr/>
        </p:nvSpPr>
        <p:spPr>
          <a:xfrm>
            <a:off x="1654630" y="439057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23440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806B1DD-2D14-44C1-BF09-1B6C14CB51E9}"/>
              </a:ext>
            </a:extLst>
          </p:cNvPr>
          <p:cNvSpPr/>
          <p:nvPr/>
        </p:nvSpPr>
        <p:spPr>
          <a:xfrm>
            <a:off x="1654630" y="1391558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BA45F7-F228-464F-8EC7-B907EE070FEB}"/>
              </a:ext>
            </a:extLst>
          </p:cNvPr>
          <p:cNvSpPr txBox="1"/>
          <p:nvPr/>
        </p:nvSpPr>
        <p:spPr>
          <a:xfrm rot="16200000">
            <a:off x="1385193" y="79265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01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3210A1E-3A2F-470E-95CD-B38CBDE06313}"/>
              </a:ext>
            </a:extLst>
          </p:cNvPr>
          <p:cNvSpPr txBox="1"/>
          <p:nvPr/>
        </p:nvSpPr>
        <p:spPr>
          <a:xfrm rot="16200000">
            <a:off x="1385194" y="17537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02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27062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03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3283858"/>
            <a:ext cx="1320800" cy="939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364603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04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xmlns="" id="{0E3A6A8E-0FA8-42D8-A6EA-F41E32982E2E}"/>
              </a:ext>
            </a:extLst>
          </p:cNvPr>
          <p:cNvSpPr/>
          <p:nvPr/>
        </p:nvSpPr>
        <p:spPr>
          <a:xfrm>
            <a:off x="1654630" y="4233090"/>
            <a:ext cx="1320800" cy="939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8556DF-3791-4512-AF4B-5A44FFE7ADE3}"/>
              </a:ext>
            </a:extLst>
          </p:cNvPr>
          <p:cNvSpPr txBox="1"/>
          <p:nvPr/>
        </p:nvSpPr>
        <p:spPr>
          <a:xfrm rot="16200000">
            <a:off x="1385195" y="4595267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CHAPTER 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05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FFCBBA1-D74B-48ED-9BB3-2169ADAFB4BE}"/>
              </a:ext>
            </a:extLst>
          </p:cNvPr>
          <p:cNvSpPr/>
          <p:nvPr/>
        </p:nvSpPr>
        <p:spPr>
          <a:xfrm>
            <a:off x="1930400" y="428916"/>
            <a:ext cx="10261599" cy="5979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254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2359B59B-ED27-4666-BBED-04A34B04E977}"/>
              </a:ext>
            </a:extLst>
          </p:cNvPr>
          <p:cNvSpPr/>
          <p:nvPr/>
        </p:nvSpPr>
        <p:spPr>
          <a:xfrm>
            <a:off x="6327284" y="3894926"/>
            <a:ext cx="5306357" cy="2205837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" dirty="0">
              <a:ln w="44450">
                <a:solidFill>
                  <a:schemeClr val="accent1">
                    <a:shade val="50000"/>
                  </a:schemeClr>
                </a:solidFill>
                <a:prstDash val="sysDash"/>
              </a:ln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2359B59B-ED27-4666-BBED-04A34B04E977}"/>
              </a:ext>
            </a:extLst>
          </p:cNvPr>
          <p:cNvSpPr/>
          <p:nvPr/>
        </p:nvSpPr>
        <p:spPr>
          <a:xfrm>
            <a:off x="6327284" y="1484784"/>
            <a:ext cx="5306357" cy="1944215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" dirty="0">
              <a:ln w="44450">
                <a:solidFill>
                  <a:schemeClr val="accent1">
                    <a:shade val="50000"/>
                  </a:schemeClr>
                </a:solidFill>
                <a:prstDash val="sysDash"/>
              </a:ln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9166DF4-70FA-4ABB-BA95-E6B14D8A8C68}"/>
              </a:ext>
            </a:extLst>
          </p:cNvPr>
          <p:cNvGrpSpPr/>
          <p:nvPr/>
        </p:nvGrpSpPr>
        <p:grpSpPr>
          <a:xfrm>
            <a:off x="68931" y="428916"/>
            <a:ext cx="1050288" cy="522188"/>
            <a:chOff x="56231" y="428916"/>
            <a:chExt cx="1050288" cy="5221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A80303-48B4-4B7A-A817-CE28EAD9F0D2}"/>
                </a:ext>
              </a:extLst>
            </p:cNvPr>
            <p:cNvSpPr txBox="1"/>
            <p:nvPr/>
          </p:nvSpPr>
          <p:spPr>
            <a:xfrm>
              <a:off x="70286" y="428916"/>
              <a:ext cx="453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04 |</a:t>
              </a:r>
              <a:endPara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E9CEF11-8CA7-469C-AE3B-C7C81E81FD5E}"/>
                </a:ext>
              </a:extLst>
            </p:cNvPr>
            <p:cNvSpPr txBox="1"/>
            <p:nvPr/>
          </p:nvSpPr>
          <p:spPr>
            <a:xfrm>
              <a:off x="56231" y="581772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구현목표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</p:txBody>
        </p:sp>
      </p:grpSp>
      <p:sp>
        <p:nvSpPr>
          <p:cNvPr id="92" name="직사각형 91"/>
          <p:cNvSpPr/>
          <p:nvPr/>
        </p:nvSpPr>
        <p:spPr>
          <a:xfrm>
            <a:off x="2434725" y="900379"/>
            <a:ext cx="3618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권한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환자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별 기능 구현 계획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D4F5ABF-EFF6-437D-8E74-638678FC1209}"/>
              </a:ext>
            </a:extLst>
          </p:cNvPr>
          <p:cNvSpPr txBox="1"/>
          <p:nvPr/>
        </p:nvSpPr>
        <p:spPr>
          <a:xfrm>
            <a:off x="5224306" y="2289059"/>
            <a:ext cx="1034885" cy="285168"/>
          </a:xfrm>
          <a:prstGeom prst="rect">
            <a:avLst/>
          </a:prstGeom>
          <a:noFill/>
        </p:spPr>
        <p:txBody>
          <a:bodyPr wrap="none" lIns="38569" tIns="19285" rIns="38569" bIns="19285" rtlCol="0">
            <a:spAutoFit/>
          </a:bodyPr>
          <a:lstStyle/>
          <a:p>
            <a:pPr algn="ctr"/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107CB43-FCB2-49A1-B870-EE1BF4EAFB6D}"/>
              </a:ext>
            </a:extLst>
          </p:cNvPr>
          <p:cNvSpPr txBox="1"/>
          <p:nvPr/>
        </p:nvSpPr>
        <p:spPr>
          <a:xfrm>
            <a:off x="5224305" y="4581866"/>
            <a:ext cx="1034885" cy="285168"/>
          </a:xfrm>
          <a:prstGeom prst="rect">
            <a:avLst/>
          </a:prstGeom>
          <a:noFill/>
        </p:spPr>
        <p:txBody>
          <a:bodyPr wrap="square" lIns="38569" tIns="19285" rIns="38569" bIns="19285" rtlCol="0">
            <a:spAutoFit/>
          </a:bodyPr>
          <a:lstStyle/>
          <a:p>
            <a:pPr algn="ctr"/>
            <a:r>
              <a:rPr lang="ko-KR" altLang="en-US" sz="16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BAE020E-320B-4128-A35D-A3FB63C0FFD0}"/>
              </a:ext>
            </a:extLst>
          </p:cNvPr>
          <p:cNvSpPr txBox="1"/>
          <p:nvPr/>
        </p:nvSpPr>
        <p:spPr>
          <a:xfrm>
            <a:off x="3420663" y="2713511"/>
            <a:ext cx="436964" cy="285168"/>
          </a:xfrm>
          <a:prstGeom prst="rect">
            <a:avLst/>
          </a:prstGeom>
          <a:noFill/>
        </p:spPr>
        <p:txBody>
          <a:bodyPr wrap="none" lIns="38569" tIns="19285" rIns="38569" bIns="19285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공통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626468"/>
              </p:ext>
            </p:extLst>
          </p:nvPr>
        </p:nvGraphicFramePr>
        <p:xfrm>
          <a:off x="3016800" y="3053317"/>
          <a:ext cx="1227074" cy="10923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412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초기 화면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38824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3399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로그인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  <a:tr h="3399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회원가입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9361558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4242939" y="2431643"/>
            <a:ext cx="981366" cy="2292807"/>
            <a:chOff x="4243874" y="2431643"/>
            <a:chExt cx="1072763" cy="2292807"/>
          </a:xfrm>
        </p:grpSpPr>
        <p:cxnSp>
          <p:nvCxnSpPr>
            <p:cNvPr id="6" name="꺾인 연결선 5"/>
            <p:cNvCxnSpPr/>
            <p:nvPr/>
          </p:nvCxnSpPr>
          <p:spPr>
            <a:xfrm flipV="1">
              <a:off x="4243874" y="2431643"/>
              <a:ext cx="1030264" cy="1167840"/>
            </a:xfrm>
            <a:prstGeom prst="bentConnector3">
              <a:avLst>
                <a:gd name="adj1" fmla="val 36919"/>
              </a:avLst>
            </a:prstGeom>
            <a:ln w="3175">
              <a:solidFill>
                <a:schemeClr val="bg2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47" idx="3"/>
              <a:endCxn id="39" idx="1"/>
            </p:cNvCxnSpPr>
            <p:nvPr/>
          </p:nvCxnSpPr>
          <p:spPr>
            <a:xfrm>
              <a:off x="4244896" y="3599483"/>
              <a:ext cx="1071741" cy="1124967"/>
            </a:xfrm>
            <a:prstGeom prst="bentConnector3">
              <a:avLst>
                <a:gd name="adj1" fmla="val 35427"/>
              </a:avLst>
            </a:prstGeom>
            <a:ln w="3175">
              <a:solidFill>
                <a:schemeClr val="bg2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7" name="표 66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420422"/>
              </p:ext>
            </p:extLst>
          </p:nvPr>
        </p:nvGraphicFramePr>
        <p:xfrm>
          <a:off x="6746974" y="1704851"/>
          <a:ext cx="1227074" cy="5842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32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스케줄표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확인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0AD47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2639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1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의사 </a:t>
                      </a:r>
                      <a:r>
                        <a:rPr lang="ko-KR" altLang="en-US" sz="1100" dirty="0" err="1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스케줄표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</a:tbl>
          </a:graphicData>
        </a:graphic>
      </p:graphicFrame>
      <p:graphicFrame>
        <p:nvGraphicFramePr>
          <p:cNvPr id="68" name="표 67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484914"/>
              </p:ext>
            </p:extLst>
          </p:nvPr>
        </p:nvGraphicFramePr>
        <p:xfrm>
          <a:off x="8370700" y="1704851"/>
          <a:ext cx="1227074" cy="848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32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환자 진료 확인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0AD47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2639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1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진료 정보 검색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  <a:tr h="2639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진료 정보 작성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750685"/>
              </p:ext>
            </p:extLst>
          </p:nvPr>
        </p:nvGraphicFramePr>
        <p:xfrm>
          <a:off x="9992217" y="1704852"/>
          <a:ext cx="1227074" cy="977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268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직원 정보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0AD47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200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</a:t>
                      </a:r>
                      <a:r>
                        <a:rPr lang="en-US" altLang="ko-KR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직원 목록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  <a:tr h="200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</a:t>
                      </a:r>
                      <a:r>
                        <a:rPr lang="en-US" altLang="ko-KR" sz="1100" b="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직원 추가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0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직원 삭제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1" name="표 70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261406"/>
              </p:ext>
            </p:extLst>
          </p:nvPr>
        </p:nvGraphicFramePr>
        <p:xfrm>
          <a:off x="9989939" y="2779341"/>
          <a:ext cx="1227074" cy="4724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2239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온라인 상담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0AD47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21795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상담</a:t>
                      </a:r>
                      <a:r>
                        <a:rPr lang="en-US" altLang="ko-KR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답변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3940"/>
              </p:ext>
            </p:extLst>
          </p:nvPr>
        </p:nvGraphicFramePr>
        <p:xfrm>
          <a:off x="6738303" y="2412625"/>
          <a:ext cx="1227074" cy="848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32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재고 관리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0AD47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2639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1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재고 목록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  <a:tr h="2639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주문 수량 변경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3" name="표 72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727515"/>
              </p:ext>
            </p:extLst>
          </p:nvPr>
        </p:nvGraphicFramePr>
        <p:xfrm>
          <a:off x="8366925" y="2637073"/>
          <a:ext cx="1227074" cy="6236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341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월 매출액 조회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0AD47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28174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b="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100" b="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월 매출액 조회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</a:tbl>
          </a:graphicData>
        </a:graphic>
      </p:graphicFrame>
      <p:graphicFrame>
        <p:nvGraphicFramePr>
          <p:cNvPr id="83" name="표 82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871248"/>
              </p:ext>
            </p:extLst>
          </p:nvPr>
        </p:nvGraphicFramePr>
        <p:xfrm>
          <a:off x="9985116" y="4020804"/>
          <a:ext cx="1227074" cy="977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268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진료 예약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A1E30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20033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예약하기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  <a:tr h="200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</a:t>
                      </a:r>
                      <a:r>
                        <a:rPr lang="en-US" altLang="ko-KR" sz="1100" b="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b="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예약변경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0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예약취소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4" name="표 83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945480"/>
              </p:ext>
            </p:extLst>
          </p:nvPr>
        </p:nvGraphicFramePr>
        <p:xfrm>
          <a:off x="6735575" y="5110313"/>
          <a:ext cx="1227074" cy="848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32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진료 후기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A1E30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26392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</a:t>
                      </a:r>
                      <a:r>
                        <a:rPr lang="en-US" altLang="ko-KR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조회하기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  <a:tr h="2639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작성하기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5" name="표 84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627405"/>
              </p:ext>
            </p:extLst>
          </p:nvPr>
        </p:nvGraphicFramePr>
        <p:xfrm>
          <a:off x="6740337" y="4018902"/>
          <a:ext cx="1227074" cy="978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369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병원 소개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A1E30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30463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</a:t>
                      </a:r>
                      <a:r>
                        <a:rPr lang="en-US" altLang="ko-KR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기본 정보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  <a:tr h="3046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의료진 정보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3" name="표 92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05383"/>
              </p:ext>
            </p:extLst>
          </p:nvPr>
        </p:nvGraphicFramePr>
        <p:xfrm>
          <a:off x="8366925" y="5110313"/>
          <a:ext cx="1227074" cy="848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32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진료 상담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A1E30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26392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FAQ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  <a:tr h="2639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온라인 상담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4" name="표 93">
            <a:extLst>
              <a:ext uri="{FF2B5EF4-FFF2-40B4-BE49-F238E27FC236}">
                <a16:creationId xmlns="" xmlns:a16="http://schemas.microsoft.com/office/drawing/2014/main" id="{DA24514E-981D-47C5-AC45-19CA66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154522"/>
              </p:ext>
            </p:extLst>
          </p:nvPr>
        </p:nvGraphicFramePr>
        <p:xfrm>
          <a:off x="8366925" y="4020804"/>
          <a:ext cx="1227074" cy="977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7074">
                  <a:extLst>
                    <a:ext uri="{9D8B030D-6E8A-4147-A177-3AD203B41FA5}">
                      <a16:colId xmlns="" xmlns:a16="http://schemas.microsoft.com/office/drawing/2014/main" val="3064221853"/>
                    </a:ext>
                  </a:extLst>
                </a:gridCol>
              </a:tblGrid>
              <a:tr h="268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내 진료 정보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A1E30">
                        <a:alpha val="3882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6436638"/>
                  </a:ext>
                </a:extLst>
              </a:tr>
              <a:tr h="20033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10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 조회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831754"/>
                  </a:ext>
                </a:extLst>
              </a:tr>
              <a:tr h="200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</a:t>
                      </a:r>
                      <a:r>
                        <a:rPr lang="en-US" altLang="ko-KR" sz="1100" b="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b="0" baseline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정보 수정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03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0" dirty="0" smtClean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진료 내역</a:t>
                      </a:r>
                      <a:endParaRPr lang="ko-KR" altLang="en-US" sz="11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82" marR="68582" marT="34291" marB="342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5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>
            <a:alpha val="30000"/>
          </a:srgbClr>
        </a:solidFill>
        <a:ln>
          <a:noFill/>
        </a:ln>
      </a:spPr>
      <a:bodyPr rot="0" spcFirstLastPara="0" vertOverflow="overflow" horzOverflow="overflow" vert="horz" wrap="square" lIns="68568" tIns="34285" rIns="68568" bIns="3428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>
            <a:latin typeface="KoPub돋움체 Bold" panose="02020603020101020101" pitchFamily="18" charset="-127"/>
            <a:ea typeface="KoPub돋움체 Bold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1970</Words>
  <Application>Microsoft Office PowerPoint</Application>
  <PresentationFormat>사용자 지정</PresentationFormat>
  <Paragraphs>692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굴림</vt:lpstr>
      <vt:lpstr>Arial</vt:lpstr>
      <vt:lpstr>KoPub돋움체 Medium</vt:lpstr>
      <vt:lpstr>KoPub돋움체 Bold</vt:lpstr>
      <vt:lpstr>KoPub돋움체 Light</vt:lpstr>
      <vt:lpstr>맑은 고딕</vt:lpstr>
      <vt:lpstr>KoPub바탕체 Light</vt:lpstr>
      <vt:lpstr>KoPub바탕체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김승연</dc:creator>
  <cp:lastModifiedBy>HOME</cp:lastModifiedBy>
  <cp:revision>40</cp:revision>
  <dcterms:created xsi:type="dcterms:W3CDTF">2018-08-03T07:22:14Z</dcterms:created>
  <dcterms:modified xsi:type="dcterms:W3CDTF">2022-04-18T04:51:50Z</dcterms:modified>
</cp:coreProperties>
</file>